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7"/>
  </p:notesMasterIdLst>
  <p:sldIdLst>
    <p:sldId id="256" r:id="rId3"/>
    <p:sldId id="257" r:id="rId4"/>
    <p:sldId id="296" r:id="rId5"/>
    <p:sldId id="258" r:id="rId6"/>
    <p:sldId id="300" r:id="rId7"/>
    <p:sldId id="268" r:id="rId8"/>
    <p:sldId id="275" r:id="rId9"/>
    <p:sldId id="306" r:id="rId10"/>
    <p:sldId id="305" r:id="rId11"/>
    <p:sldId id="304" r:id="rId12"/>
    <p:sldId id="303" r:id="rId13"/>
    <p:sldId id="259" r:id="rId14"/>
    <p:sldId id="286" r:id="rId15"/>
    <p:sldId id="288" r:id="rId16"/>
    <p:sldId id="263" r:id="rId17"/>
    <p:sldId id="264" r:id="rId18"/>
    <p:sldId id="260" r:id="rId19"/>
    <p:sldId id="271" r:id="rId20"/>
    <p:sldId id="1127" r:id="rId21"/>
    <p:sldId id="265" r:id="rId22"/>
    <p:sldId id="291" r:id="rId23"/>
    <p:sldId id="269" r:id="rId24"/>
    <p:sldId id="290" r:id="rId25"/>
    <p:sldId id="301"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1EBA40D-218B-633C-D67C-13F9C266D216}" name="Yanis GHIRI" initials="YG" userId="S::y.ghiri@calyce51.onmicrosoft.com::1f712522-13a4-450a-8144-7384ad129b46" providerId="AD"/>
  <p188:author id="{39C5B896-5D53-9873-8576-7B132FAD6B34}" name="Stéphanie FALLOT" initials="SF" userId="S::s.fallot@calyce51.onmicrosoft.com::5dd4364d-7838-4a1e-8c72-66255c24b20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37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77" d="100"/>
          <a:sy n="77" d="100"/>
        </p:scale>
        <p:origin x="883"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D9224F-B826-49B5-BE47-6C5DCFC8EF28}" type="datetimeFigureOut">
              <a:rPr lang="fr-FR" smtClean="0"/>
              <a:t>22/05/2024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5977B-53F5-4619-8B1B-E60D739E2458}" type="slidenum">
              <a:rPr lang="fr-FR" smtClean="0"/>
              <a:t>‹N°›</a:t>
            </a:fld>
            <a:endParaRPr lang="fr-FR"/>
          </a:p>
        </p:txBody>
      </p:sp>
    </p:spTree>
    <p:extLst>
      <p:ext uri="{BB962C8B-B14F-4D97-AF65-F5344CB8AC3E}">
        <p14:creationId xmlns:p14="http://schemas.microsoft.com/office/powerpoint/2010/main" val="3738437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15977B-53F5-4619-8B1B-E60D739E2458}" type="slidenum">
              <a:rPr lang="fr-FR" smtClean="0"/>
              <a:t>2</a:t>
            </a:fld>
            <a:endParaRPr lang="fr-FR"/>
          </a:p>
        </p:txBody>
      </p:sp>
    </p:spTree>
    <p:extLst>
      <p:ext uri="{BB962C8B-B14F-4D97-AF65-F5344CB8AC3E}">
        <p14:creationId xmlns:p14="http://schemas.microsoft.com/office/powerpoint/2010/main" val="3346410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15977B-53F5-4619-8B1B-E60D739E2458}" type="slidenum">
              <a:rPr lang="fr-FR" smtClean="0"/>
              <a:t>15</a:t>
            </a:fld>
            <a:endParaRPr lang="fr-FR"/>
          </a:p>
        </p:txBody>
      </p:sp>
    </p:spTree>
    <p:extLst>
      <p:ext uri="{BB962C8B-B14F-4D97-AF65-F5344CB8AC3E}">
        <p14:creationId xmlns:p14="http://schemas.microsoft.com/office/powerpoint/2010/main" val="12926234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0C15977B-53F5-4619-8B1B-E60D739E2458}" type="slidenum">
              <a:rPr lang="fr-FR" smtClean="0"/>
              <a:t>17</a:t>
            </a:fld>
            <a:endParaRPr lang="fr-FR"/>
          </a:p>
        </p:txBody>
      </p:sp>
    </p:spTree>
    <p:extLst>
      <p:ext uri="{BB962C8B-B14F-4D97-AF65-F5344CB8AC3E}">
        <p14:creationId xmlns:p14="http://schemas.microsoft.com/office/powerpoint/2010/main" val="10760581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23BECC-35C3-4002-8D23-A5A01874C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302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13BCF4C-93E8-DE72-E0A7-6C4808659D6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4FDDEB8D-4AB0-21F4-D627-96906255DC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AF4E292-E9F4-18EB-4A2C-06E70FC59CB4}"/>
              </a:ext>
            </a:extLst>
          </p:cNvPr>
          <p:cNvSpPr>
            <a:spLocks noGrp="1"/>
          </p:cNvSpPr>
          <p:nvPr>
            <p:ph type="dt" sz="half" idx="10"/>
          </p:nvPr>
        </p:nvSpPr>
        <p:spPr/>
        <p:txBody>
          <a:bodyPr/>
          <a:lstStyle/>
          <a:p>
            <a:fld id="{90EE9FD9-91B5-4E71-97FD-8E3E4F5E8403}" type="datetime1">
              <a:rPr lang="fr-FR" smtClean="0"/>
              <a:t>22/05/2024</a:t>
            </a:fld>
            <a:endParaRPr lang="fr-FR"/>
          </a:p>
        </p:txBody>
      </p:sp>
      <p:sp>
        <p:nvSpPr>
          <p:cNvPr id="5" name="Espace réservé du pied de page 4">
            <a:extLst>
              <a:ext uri="{FF2B5EF4-FFF2-40B4-BE49-F238E27FC236}">
                <a16:creationId xmlns:a16="http://schemas.microsoft.com/office/drawing/2014/main" id="{0AB651F6-2C87-64C0-EA4F-FB8C874CC5E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494EA8-8D8D-46D3-C298-7E6C83E05B04}"/>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42647644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AFEE98-8395-2577-3594-69D8232F532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4AB40F4-99FD-5166-8C6A-7C10DF4E1142}"/>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1F4509C-5C8E-269B-4E11-EF273A9C6099}"/>
              </a:ext>
            </a:extLst>
          </p:cNvPr>
          <p:cNvSpPr>
            <a:spLocks noGrp="1"/>
          </p:cNvSpPr>
          <p:nvPr>
            <p:ph type="dt" sz="half" idx="10"/>
          </p:nvPr>
        </p:nvSpPr>
        <p:spPr/>
        <p:txBody>
          <a:bodyPr/>
          <a:lstStyle/>
          <a:p>
            <a:fld id="{01C79F22-D487-4B0B-B376-6E2CCAD088B3}" type="datetime1">
              <a:rPr lang="fr-FR" smtClean="0"/>
              <a:t>22/05/2024</a:t>
            </a:fld>
            <a:endParaRPr lang="fr-FR"/>
          </a:p>
        </p:txBody>
      </p:sp>
      <p:sp>
        <p:nvSpPr>
          <p:cNvPr id="5" name="Espace réservé du pied de page 4">
            <a:extLst>
              <a:ext uri="{FF2B5EF4-FFF2-40B4-BE49-F238E27FC236}">
                <a16:creationId xmlns:a16="http://schemas.microsoft.com/office/drawing/2014/main" id="{0C729803-04F2-F044-4270-067AEEFC649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3115E81-550E-7C07-CE6C-5F9891418B1E}"/>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2416108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6E88C47-7669-12AA-ADB5-9C3D442827AD}"/>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261EDEEC-5FAB-2C77-12C8-6A063A42C3CC}"/>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B03667E-0B88-CCD7-C639-9EB0B21ED39D}"/>
              </a:ext>
            </a:extLst>
          </p:cNvPr>
          <p:cNvSpPr>
            <a:spLocks noGrp="1"/>
          </p:cNvSpPr>
          <p:nvPr>
            <p:ph type="dt" sz="half" idx="10"/>
          </p:nvPr>
        </p:nvSpPr>
        <p:spPr/>
        <p:txBody>
          <a:bodyPr/>
          <a:lstStyle/>
          <a:p>
            <a:fld id="{609D0E9B-3711-40AC-BA33-53E1B17DE644}" type="datetime1">
              <a:rPr lang="fr-FR" smtClean="0"/>
              <a:t>22/05/2024</a:t>
            </a:fld>
            <a:endParaRPr lang="fr-FR"/>
          </a:p>
        </p:txBody>
      </p:sp>
      <p:sp>
        <p:nvSpPr>
          <p:cNvPr id="5" name="Espace réservé du pied de page 4">
            <a:extLst>
              <a:ext uri="{FF2B5EF4-FFF2-40B4-BE49-F238E27FC236}">
                <a16:creationId xmlns:a16="http://schemas.microsoft.com/office/drawing/2014/main" id="{9333A7AF-69E6-12F4-A0BF-2184F19468D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90EFC3D-3514-23DD-ED4F-77F211B0839F}"/>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22326369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age de garde">
    <p:spTree>
      <p:nvGrpSpPr>
        <p:cNvPr id="1" name=""/>
        <p:cNvGrpSpPr/>
        <p:nvPr/>
      </p:nvGrpSpPr>
      <p:grpSpPr>
        <a:xfrm>
          <a:off x="0" y="0"/>
          <a:ext cx="0" cy="0"/>
          <a:chOff x="0" y="0"/>
          <a:chExt cx="0" cy="0"/>
        </a:xfrm>
      </p:grpSpPr>
      <p:pic>
        <p:nvPicPr>
          <p:cNvPr id="8" name="Image 7" descr="Une image contenant ciel, extérieur, bleu, objet d’extérieur&#10;&#10;Description générée automatiquement">
            <a:extLst>
              <a:ext uri="{FF2B5EF4-FFF2-40B4-BE49-F238E27FC236}">
                <a16:creationId xmlns:a16="http://schemas.microsoft.com/office/drawing/2014/main" id="{86909A32-97D2-923D-F773-36870EC4D25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7025" t="12579" r="1" b="14012"/>
          <a:stretch/>
        </p:blipFill>
        <p:spPr>
          <a:xfrm>
            <a:off x="0" y="0"/>
            <a:ext cx="12192000" cy="6858000"/>
          </a:xfrm>
          <a:prstGeom prst="rect">
            <a:avLst/>
          </a:prstGeom>
        </p:spPr>
      </p:pic>
      <p:pic>
        <p:nvPicPr>
          <p:cNvPr id="9" name="Image 8">
            <a:extLst>
              <a:ext uri="{FF2B5EF4-FFF2-40B4-BE49-F238E27FC236}">
                <a16:creationId xmlns:a16="http://schemas.microsoft.com/office/drawing/2014/main" id="{1F00F197-0077-ED03-123B-91A49A2A0D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849117" y="1699694"/>
            <a:ext cx="4493767" cy="3214772"/>
          </a:xfrm>
          <a:prstGeom prst="rect">
            <a:avLst/>
          </a:prstGeom>
        </p:spPr>
      </p:pic>
      <p:sp>
        <p:nvSpPr>
          <p:cNvPr id="10" name="Rectangle 9">
            <a:extLst>
              <a:ext uri="{FF2B5EF4-FFF2-40B4-BE49-F238E27FC236}">
                <a16:creationId xmlns:a16="http://schemas.microsoft.com/office/drawing/2014/main" id="{54A50673-BF1C-74D3-909B-8AD14E6110A6}"/>
              </a:ext>
            </a:extLst>
          </p:cNvPr>
          <p:cNvSpPr/>
          <p:nvPr userDrawn="1"/>
        </p:nvSpPr>
        <p:spPr>
          <a:xfrm>
            <a:off x="0" y="0"/>
            <a:ext cx="12192000" cy="6858000"/>
          </a:xfrm>
          <a:prstGeom prst="rect">
            <a:avLst/>
          </a:prstGeom>
          <a:noFill/>
          <a:ln w="190500">
            <a:solidFill>
              <a:srgbClr val="2F3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248165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RT 1 : Calycé">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506135" y="2397887"/>
            <a:ext cx="9345192" cy="392163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92240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RT 2 : Déroulement proje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449656" y="1372617"/>
            <a:ext cx="9345192" cy="84226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2506135" y="3383647"/>
            <a:ext cx="9345192" cy="2935872"/>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773423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RT 3 : Pourquoi un projet éolien ici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449656" y="1372618"/>
            <a:ext cx="9345192" cy="164490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2506135" y="4220623"/>
            <a:ext cx="9345192" cy="2098896"/>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42230842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ART 4 : Concertation avec vou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449656" y="1372617"/>
            <a:ext cx="9345192" cy="2520224"/>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2506135" y="4886960"/>
            <a:ext cx="9345192" cy="1432559"/>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23570442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ART 5 : Projet réussi ?">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449656" y="1372617"/>
            <a:ext cx="9345192" cy="3340957"/>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0" name="Rectangle 29">
            <a:extLst>
              <a:ext uri="{FF2B5EF4-FFF2-40B4-BE49-F238E27FC236}">
                <a16:creationId xmlns:a16="http://schemas.microsoft.com/office/drawing/2014/main" id="{769F71E4-90B5-3A42-F35D-49A35C1DD876}"/>
              </a:ext>
            </a:extLst>
          </p:cNvPr>
          <p:cNvSpPr/>
          <p:nvPr userDrawn="1"/>
        </p:nvSpPr>
        <p:spPr>
          <a:xfrm>
            <a:off x="2506135" y="5638800"/>
            <a:ext cx="9345192" cy="680718"/>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485547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ART 6 : Retombées local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D313DEA-1087-6B08-8FE2-DC1313235989}"/>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latin typeface="Blinker SemiBold" panose="02000000000000000000" pitchFamily="2" charset="0"/>
            </a:endParaRPr>
          </a:p>
        </p:txBody>
      </p:sp>
      <p:sp>
        <p:nvSpPr>
          <p:cNvPr id="8" name="Rectangle 7">
            <a:extLst>
              <a:ext uri="{FF2B5EF4-FFF2-40B4-BE49-F238E27FC236}">
                <a16:creationId xmlns:a16="http://schemas.microsoft.com/office/drawing/2014/main" id="{9A77B123-DA64-7546-C06E-61841310CEED}"/>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FR" sz="1800" dirty="0">
              <a:latin typeface="Blinker SemiBold" panose="02000000000000000000" pitchFamily="2" charset="0"/>
            </a:endParaRPr>
          </a:p>
        </p:txBody>
      </p:sp>
      <p:sp>
        <p:nvSpPr>
          <p:cNvPr id="9" name="ZoneTexte 8">
            <a:extLst>
              <a:ext uri="{FF2B5EF4-FFF2-40B4-BE49-F238E27FC236}">
                <a16:creationId xmlns:a16="http://schemas.microsoft.com/office/drawing/2014/main" id="{3D92D337-CAD8-E93D-C90D-1690D3EAD445}"/>
              </a:ext>
            </a:extLst>
          </p:cNvPr>
          <p:cNvSpPr txBox="1"/>
          <p:nvPr userDrawn="1"/>
        </p:nvSpPr>
        <p:spPr>
          <a:xfrm>
            <a:off x="693072" y="421837"/>
            <a:ext cx="351316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1" u="none" strike="noStrike" kern="1200" cap="none" spc="0" normalizeH="0" baseline="0" noProof="0" dirty="0">
                <a:ln w="9525">
                  <a:noFill/>
                </a:ln>
                <a:solidFill>
                  <a:srgbClr val="71BEA2"/>
                </a:solidFill>
                <a:effectLst>
                  <a:outerShdw blurRad="406400" dir="21540000" sx="105000" sy="105000" rotWithShape="0">
                    <a:schemeClr val="bg1">
                      <a:alpha val="30000"/>
                    </a:schemeClr>
                  </a:outerShdw>
                </a:effectLst>
                <a:uLnTx/>
                <a:uFillTx/>
                <a:latin typeface="Blinker SemiBold" panose="02000000000000000000" pitchFamily="2" charset="0"/>
              </a:rPr>
              <a:t>SOMMAIRE</a:t>
            </a:r>
          </a:p>
        </p:txBody>
      </p:sp>
      <p:sp>
        <p:nvSpPr>
          <p:cNvPr id="12" name="ZoneTexte 11">
            <a:extLst>
              <a:ext uri="{FF2B5EF4-FFF2-40B4-BE49-F238E27FC236}">
                <a16:creationId xmlns:a16="http://schemas.microsoft.com/office/drawing/2014/main" id="{1936772E-4E70-457B-D044-56D030BEDC7D}"/>
              </a:ext>
            </a:extLst>
          </p:cNvPr>
          <p:cNvSpPr txBox="1"/>
          <p:nvPr userDrawn="1"/>
        </p:nvSpPr>
        <p:spPr>
          <a:xfrm>
            <a:off x="2613487" y="3383647"/>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POURQUOI UN PROJET ÉOLIEN ICI ?</a:t>
            </a:r>
          </a:p>
        </p:txBody>
      </p:sp>
      <p:pic>
        <p:nvPicPr>
          <p:cNvPr id="16" name="Image 15">
            <a:extLst>
              <a:ext uri="{FF2B5EF4-FFF2-40B4-BE49-F238E27FC236}">
                <a16:creationId xmlns:a16="http://schemas.microsoft.com/office/drawing/2014/main" id="{6C9E0E74-328A-B028-FB1D-708BDBA67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05696" y="3266073"/>
            <a:ext cx="764936" cy="573702"/>
          </a:xfrm>
          <a:prstGeom prst="rect">
            <a:avLst/>
          </a:prstGeom>
        </p:spPr>
      </p:pic>
      <p:sp>
        <p:nvSpPr>
          <p:cNvPr id="10" name="ZoneTexte 9">
            <a:extLst>
              <a:ext uri="{FF2B5EF4-FFF2-40B4-BE49-F238E27FC236}">
                <a16:creationId xmlns:a16="http://schemas.microsoft.com/office/drawing/2014/main" id="{B43DB1D9-C1B9-CF3D-3FA4-64D8962496B5}"/>
              </a:ext>
            </a:extLst>
          </p:cNvPr>
          <p:cNvSpPr txBox="1"/>
          <p:nvPr userDrawn="1"/>
        </p:nvSpPr>
        <p:spPr>
          <a:xfrm>
            <a:off x="2613487" y="156375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CALYCÉ</a:t>
            </a:r>
          </a:p>
        </p:txBody>
      </p:sp>
      <p:pic>
        <p:nvPicPr>
          <p:cNvPr id="17" name="Image 16">
            <a:extLst>
              <a:ext uri="{FF2B5EF4-FFF2-40B4-BE49-F238E27FC236}">
                <a16:creationId xmlns:a16="http://schemas.microsoft.com/office/drawing/2014/main" id="{B9323443-4C53-1307-A51E-ED469F58A5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6535" y="1417603"/>
            <a:ext cx="903260" cy="630848"/>
          </a:xfrm>
          <a:prstGeom prst="rect">
            <a:avLst/>
          </a:prstGeom>
        </p:spPr>
      </p:pic>
      <p:sp>
        <p:nvSpPr>
          <p:cNvPr id="14" name="ZoneTexte 13">
            <a:extLst>
              <a:ext uri="{FF2B5EF4-FFF2-40B4-BE49-F238E27FC236}">
                <a16:creationId xmlns:a16="http://schemas.microsoft.com/office/drawing/2014/main" id="{6F52C94E-6210-6CFE-7AED-9FE34002057F}"/>
              </a:ext>
            </a:extLst>
          </p:cNvPr>
          <p:cNvSpPr txBox="1"/>
          <p:nvPr userDrawn="1"/>
        </p:nvSpPr>
        <p:spPr>
          <a:xfrm>
            <a:off x="2613487" y="4220623"/>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UNE CONCERTATION AVEC VOUS</a:t>
            </a:r>
          </a:p>
        </p:txBody>
      </p:sp>
      <p:pic>
        <p:nvPicPr>
          <p:cNvPr id="18" name="Image 26">
            <a:extLst>
              <a:ext uri="{FF2B5EF4-FFF2-40B4-BE49-F238E27FC236}">
                <a16:creationId xmlns:a16="http://schemas.microsoft.com/office/drawing/2014/main" id="{AF8D38F8-5F6C-BF26-69CE-592FF2B89536}"/>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1420862" y="4225067"/>
            <a:ext cx="734605" cy="329669"/>
          </a:xfrm>
          <a:prstGeom prst="rect">
            <a:avLst/>
          </a:prstGeom>
        </p:spPr>
      </p:pic>
      <p:sp>
        <p:nvSpPr>
          <p:cNvPr id="11" name="ZoneTexte 10">
            <a:extLst>
              <a:ext uri="{FF2B5EF4-FFF2-40B4-BE49-F238E27FC236}">
                <a16:creationId xmlns:a16="http://schemas.microsoft.com/office/drawing/2014/main" id="{45AD30C9-CCEB-966A-C3F5-55A2E608F077}"/>
              </a:ext>
            </a:extLst>
          </p:cNvPr>
          <p:cNvSpPr txBox="1"/>
          <p:nvPr userDrawn="1"/>
        </p:nvSpPr>
        <p:spPr>
          <a:xfrm>
            <a:off x="2613487" y="2487985"/>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LE DÉROULEMENT D’UN PROJET</a:t>
            </a:r>
          </a:p>
        </p:txBody>
      </p:sp>
      <p:pic>
        <p:nvPicPr>
          <p:cNvPr id="19" name="Image 5">
            <a:extLst>
              <a:ext uri="{FF2B5EF4-FFF2-40B4-BE49-F238E27FC236}">
                <a16:creationId xmlns:a16="http://schemas.microsoft.com/office/drawing/2014/main" id="{D96DE76B-F940-9546-D387-719D3589C345}"/>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487055" y="2429299"/>
            <a:ext cx="602219" cy="455926"/>
          </a:xfrm>
          <a:prstGeom prst="rect">
            <a:avLst/>
          </a:prstGeom>
        </p:spPr>
      </p:pic>
      <p:sp>
        <p:nvSpPr>
          <p:cNvPr id="15" name="ZoneTexte 14">
            <a:extLst>
              <a:ext uri="{FF2B5EF4-FFF2-40B4-BE49-F238E27FC236}">
                <a16:creationId xmlns:a16="http://schemas.microsoft.com/office/drawing/2014/main" id="{2E9A2131-188D-0AAB-9E31-3120436639C7}"/>
              </a:ext>
            </a:extLst>
          </p:cNvPr>
          <p:cNvSpPr txBox="1"/>
          <p:nvPr userDrawn="1"/>
        </p:nvSpPr>
        <p:spPr>
          <a:xfrm>
            <a:off x="2613487" y="5006910"/>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UN PROJET REUSSI POUR VOUS, QU’EST-CE-QUE C’EST ?</a:t>
            </a:r>
          </a:p>
        </p:txBody>
      </p:sp>
      <p:grpSp>
        <p:nvGrpSpPr>
          <p:cNvPr id="59" name="Graphique 3" descr="Liste avec un remplissage uni">
            <a:extLst>
              <a:ext uri="{FF2B5EF4-FFF2-40B4-BE49-F238E27FC236}">
                <a16:creationId xmlns:a16="http://schemas.microsoft.com/office/drawing/2014/main" id="{E5EAE764-E16B-6B94-B386-F38852E65251}"/>
              </a:ext>
            </a:extLst>
          </p:cNvPr>
          <p:cNvGrpSpPr/>
          <p:nvPr/>
        </p:nvGrpSpPr>
        <p:grpSpPr>
          <a:xfrm>
            <a:off x="1435931" y="4940026"/>
            <a:ext cx="704467" cy="472325"/>
            <a:chOff x="4114800" y="2971800"/>
            <a:chExt cx="914400" cy="914400"/>
          </a:xfrm>
          <a:gradFill>
            <a:gsLst>
              <a:gs pos="0">
                <a:srgbClr val="00A7DC"/>
              </a:gs>
              <a:gs pos="100000">
                <a:srgbClr val="83CAAF"/>
              </a:gs>
            </a:gsLst>
            <a:lin ang="5400000" scaled="1"/>
          </a:gradFill>
        </p:grpSpPr>
        <p:sp>
          <p:nvSpPr>
            <p:cNvPr id="63" name="Forme libre : forme 62">
              <a:extLst>
                <a:ext uri="{FF2B5EF4-FFF2-40B4-BE49-F238E27FC236}">
                  <a16:creationId xmlns:a16="http://schemas.microsoft.com/office/drawing/2014/main" id="{9E8D3915-559A-3EFC-D909-25C4D070564B}"/>
                </a:ext>
              </a:extLst>
            </p:cNvPr>
            <p:cNvSpPr/>
            <p:nvPr/>
          </p:nvSpPr>
          <p:spPr>
            <a:xfrm>
              <a:off x="4276725" y="3048000"/>
              <a:ext cx="590550" cy="762000"/>
            </a:xfrm>
            <a:custGeom>
              <a:avLst/>
              <a:gdLst>
                <a:gd name="connsiteX0" fmla="*/ 57150 w 590550"/>
                <a:gd name="connsiteY0" fmla="*/ 57150 h 762000"/>
                <a:gd name="connsiteX1" fmla="*/ 533400 w 590550"/>
                <a:gd name="connsiteY1" fmla="*/ 57150 h 762000"/>
                <a:gd name="connsiteX2" fmla="*/ 533400 w 590550"/>
                <a:gd name="connsiteY2" fmla="*/ 704850 h 762000"/>
                <a:gd name="connsiteX3" fmla="*/ 57150 w 590550"/>
                <a:gd name="connsiteY3" fmla="*/ 704850 h 762000"/>
                <a:gd name="connsiteX4" fmla="*/ 57150 w 590550"/>
                <a:gd name="connsiteY4" fmla="*/ 57150 h 762000"/>
                <a:gd name="connsiteX5" fmla="*/ 0 w 590550"/>
                <a:gd name="connsiteY5" fmla="*/ 762000 h 762000"/>
                <a:gd name="connsiteX6" fmla="*/ 590550 w 590550"/>
                <a:gd name="connsiteY6" fmla="*/ 762000 h 762000"/>
                <a:gd name="connsiteX7" fmla="*/ 590550 w 590550"/>
                <a:gd name="connsiteY7" fmla="*/ 0 h 762000"/>
                <a:gd name="connsiteX8" fmla="*/ 0 w 590550"/>
                <a:gd name="connsiteY8" fmla="*/ 0 h 762000"/>
                <a:gd name="connsiteX9" fmla="*/ 0 w 590550"/>
                <a:gd name="connsiteY9"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0550" h="762000">
                  <a:moveTo>
                    <a:pt x="57150" y="57150"/>
                  </a:moveTo>
                  <a:lnTo>
                    <a:pt x="533400" y="57150"/>
                  </a:lnTo>
                  <a:lnTo>
                    <a:pt x="533400" y="704850"/>
                  </a:lnTo>
                  <a:lnTo>
                    <a:pt x="57150" y="704850"/>
                  </a:lnTo>
                  <a:lnTo>
                    <a:pt x="57150" y="57150"/>
                  </a:lnTo>
                  <a:close/>
                  <a:moveTo>
                    <a:pt x="0" y="762000"/>
                  </a:moveTo>
                  <a:lnTo>
                    <a:pt x="590550" y="762000"/>
                  </a:lnTo>
                  <a:lnTo>
                    <a:pt x="590550" y="0"/>
                  </a:lnTo>
                  <a:lnTo>
                    <a:pt x="0" y="0"/>
                  </a:lnTo>
                  <a:lnTo>
                    <a:pt x="0" y="7620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4" name="Forme libre : forme 63">
              <a:extLst>
                <a:ext uri="{FF2B5EF4-FFF2-40B4-BE49-F238E27FC236}">
                  <a16:creationId xmlns:a16="http://schemas.microsoft.com/office/drawing/2014/main" id="{35A7C0AC-2F78-88B6-70EF-4F8A072C7B6A}"/>
                </a:ext>
              </a:extLst>
            </p:cNvPr>
            <p:cNvSpPr/>
            <p:nvPr/>
          </p:nvSpPr>
          <p:spPr>
            <a:xfrm>
              <a:off x="4400550" y="31623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5" name="Forme libre : forme 64">
              <a:extLst>
                <a:ext uri="{FF2B5EF4-FFF2-40B4-BE49-F238E27FC236}">
                  <a16:creationId xmlns:a16="http://schemas.microsoft.com/office/drawing/2014/main" id="{4E98E518-D9CD-1590-A368-438105EE1249}"/>
                </a:ext>
              </a:extLst>
            </p:cNvPr>
            <p:cNvSpPr/>
            <p:nvPr/>
          </p:nvSpPr>
          <p:spPr>
            <a:xfrm>
              <a:off x="4552950" y="31813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6" name="Forme libre : forme 65">
              <a:extLst>
                <a:ext uri="{FF2B5EF4-FFF2-40B4-BE49-F238E27FC236}">
                  <a16:creationId xmlns:a16="http://schemas.microsoft.com/office/drawing/2014/main" id="{AB75582A-EDD9-2E7B-9F03-CF50FA605CB2}"/>
                </a:ext>
              </a:extLst>
            </p:cNvPr>
            <p:cNvSpPr/>
            <p:nvPr/>
          </p:nvSpPr>
          <p:spPr>
            <a:xfrm>
              <a:off x="4400550" y="33147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7" name="Forme libre : forme 66">
              <a:extLst>
                <a:ext uri="{FF2B5EF4-FFF2-40B4-BE49-F238E27FC236}">
                  <a16:creationId xmlns:a16="http://schemas.microsoft.com/office/drawing/2014/main" id="{8A7DB4D3-5D2A-4343-65BA-7F9D4EAE882F}"/>
                </a:ext>
              </a:extLst>
            </p:cNvPr>
            <p:cNvSpPr/>
            <p:nvPr/>
          </p:nvSpPr>
          <p:spPr>
            <a:xfrm>
              <a:off x="4552950" y="33337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8" name="Forme libre : forme 67">
              <a:extLst>
                <a:ext uri="{FF2B5EF4-FFF2-40B4-BE49-F238E27FC236}">
                  <a16:creationId xmlns:a16="http://schemas.microsoft.com/office/drawing/2014/main" id="{053D0723-86F6-FE77-6A11-9F6A0626993F}"/>
                </a:ext>
              </a:extLst>
            </p:cNvPr>
            <p:cNvSpPr/>
            <p:nvPr/>
          </p:nvSpPr>
          <p:spPr>
            <a:xfrm>
              <a:off x="4400550" y="34671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69" name="Forme libre : forme 68">
              <a:extLst>
                <a:ext uri="{FF2B5EF4-FFF2-40B4-BE49-F238E27FC236}">
                  <a16:creationId xmlns:a16="http://schemas.microsoft.com/office/drawing/2014/main" id="{0AE236A0-F7B3-F276-3B2C-C5233A0CBB16}"/>
                </a:ext>
              </a:extLst>
            </p:cNvPr>
            <p:cNvSpPr/>
            <p:nvPr/>
          </p:nvSpPr>
          <p:spPr>
            <a:xfrm>
              <a:off x="4552950" y="34861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0" name="Forme libre : forme 69">
              <a:extLst>
                <a:ext uri="{FF2B5EF4-FFF2-40B4-BE49-F238E27FC236}">
                  <a16:creationId xmlns:a16="http://schemas.microsoft.com/office/drawing/2014/main" id="{23038841-93A4-8C12-6E40-F797F8D65084}"/>
                </a:ext>
              </a:extLst>
            </p:cNvPr>
            <p:cNvSpPr/>
            <p:nvPr/>
          </p:nvSpPr>
          <p:spPr>
            <a:xfrm>
              <a:off x="4400550" y="3619500"/>
              <a:ext cx="76200" cy="76200"/>
            </a:xfrm>
            <a:custGeom>
              <a:avLst/>
              <a:gdLst>
                <a:gd name="connsiteX0" fmla="*/ 0 w 76200"/>
                <a:gd name="connsiteY0" fmla="*/ 0 h 76200"/>
                <a:gd name="connsiteX1" fmla="*/ 76200 w 76200"/>
                <a:gd name="connsiteY1" fmla="*/ 0 h 76200"/>
                <a:gd name="connsiteX2" fmla="*/ 76200 w 76200"/>
                <a:gd name="connsiteY2" fmla="*/ 76200 h 76200"/>
                <a:gd name="connsiteX3" fmla="*/ 0 w 76200"/>
                <a:gd name="connsiteY3" fmla="*/ 76200 h 76200"/>
              </a:gdLst>
              <a:ahLst/>
              <a:cxnLst>
                <a:cxn ang="0">
                  <a:pos x="connsiteX0" y="connsiteY0"/>
                </a:cxn>
                <a:cxn ang="0">
                  <a:pos x="connsiteX1" y="connsiteY1"/>
                </a:cxn>
                <a:cxn ang="0">
                  <a:pos x="connsiteX2" y="connsiteY2"/>
                </a:cxn>
                <a:cxn ang="0">
                  <a:pos x="connsiteX3" y="connsiteY3"/>
                </a:cxn>
              </a:cxnLst>
              <a:rect l="l" t="t" r="r" b="b"/>
              <a:pathLst>
                <a:path w="76200" h="76200">
                  <a:moveTo>
                    <a:pt x="0" y="0"/>
                  </a:moveTo>
                  <a:lnTo>
                    <a:pt x="76200" y="0"/>
                  </a:lnTo>
                  <a:lnTo>
                    <a:pt x="76200" y="76200"/>
                  </a:lnTo>
                  <a:lnTo>
                    <a:pt x="0" y="762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1" name="Forme libre : forme 70">
              <a:extLst>
                <a:ext uri="{FF2B5EF4-FFF2-40B4-BE49-F238E27FC236}">
                  <a16:creationId xmlns:a16="http://schemas.microsoft.com/office/drawing/2014/main" id="{82FED528-3B74-1FC4-6F3A-C91F8FCCCC8C}"/>
                </a:ext>
              </a:extLst>
            </p:cNvPr>
            <p:cNvSpPr/>
            <p:nvPr/>
          </p:nvSpPr>
          <p:spPr>
            <a:xfrm>
              <a:off x="4552950" y="3638550"/>
              <a:ext cx="190500" cy="38100"/>
            </a:xfrm>
            <a:custGeom>
              <a:avLst/>
              <a:gdLst>
                <a:gd name="connsiteX0" fmla="*/ 0 w 190500"/>
                <a:gd name="connsiteY0" fmla="*/ 0 h 38100"/>
                <a:gd name="connsiteX1" fmla="*/ 190500 w 190500"/>
                <a:gd name="connsiteY1" fmla="*/ 0 h 38100"/>
                <a:gd name="connsiteX2" fmla="*/ 190500 w 190500"/>
                <a:gd name="connsiteY2" fmla="*/ 38100 h 38100"/>
                <a:gd name="connsiteX3" fmla="*/ 0 w 190500"/>
                <a:gd name="connsiteY3" fmla="*/ 38100 h 38100"/>
              </a:gdLst>
              <a:ahLst/>
              <a:cxnLst>
                <a:cxn ang="0">
                  <a:pos x="connsiteX0" y="connsiteY0"/>
                </a:cxn>
                <a:cxn ang="0">
                  <a:pos x="connsiteX1" y="connsiteY1"/>
                </a:cxn>
                <a:cxn ang="0">
                  <a:pos x="connsiteX2" y="connsiteY2"/>
                </a:cxn>
                <a:cxn ang="0">
                  <a:pos x="connsiteX3" y="connsiteY3"/>
                </a:cxn>
              </a:cxnLst>
              <a:rect l="l" t="t" r="r" b="b"/>
              <a:pathLst>
                <a:path w="190500" h="38100">
                  <a:moveTo>
                    <a:pt x="0" y="0"/>
                  </a:moveTo>
                  <a:lnTo>
                    <a:pt x="190500" y="0"/>
                  </a:lnTo>
                  <a:lnTo>
                    <a:pt x="190500" y="38100"/>
                  </a:lnTo>
                  <a:lnTo>
                    <a:pt x="0" y="38100"/>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13" name="ZoneTexte 12">
            <a:extLst>
              <a:ext uri="{FF2B5EF4-FFF2-40B4-BE49-F238E27FC236}">
                <a16:creationId xmlns:a16="http://schemas.microsoft.com/office/drawing/2014/main" id="{613BC360-9E26-A038-9359-D73686D7DAF8}"/>
              </a:ext>
            </a:extLst>
          </p:cNvPr>
          <p:cNvSpPr txBox="1"/>
          <p:nvPr userDrawn="1"/>
        </p:nvSpPr>
        <p:spPr>
          <a:xfrm>
            <a:off x="2613487" y="5820724"/>
            <a:ext cx="86400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spc="200" dirty="0">
                <a:solidFill>
                  <a:prstClr val="white"/>
                </a:solidFill>
                <a:latin typeface="Blinker SemiBold" panose="02000000000000000000" pitchFamily="2" charset="0"/>
              </a:rPr>
              <a:t>RETOMB</a:t>
            </a:r>
            <a:r>
              <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rPr>
              <a:t>É</a:t>
            </a:r>
            <a:r>
              <a:rPr lang="fr-FR" sz="1600" b="1" spc="200" dirty="0">
                <a:solidFill>
                  <a:prstClr val="white"/>
                </a:solidFill>
                <a:latin typeface="Blinker SemiBold" panose="02000000000000000000" pitchFamily="2" charset="0"/>
              </a:rPr>
              <a:t>ES LOCALES DU PROJET</a:t>
            </a:r>
            <a:endParaRPr kumimoji="0" lang="fr-FR" sz="1600" b="1" i="0" u="none" strike="noStrike" kern="1200" cap="none" spc="200" normalizeH="0" baseline="0" noProof="0" dirty="0">
              <a:ln>
                <a:noFill/>
              </a:ln>
              <a:solidFill>
                <a:prstClr val="white"/>
              </a:solidFill>
              <a:effectLst/>
              <a:uLnTx/>
              <a:uFillTx/>
              <a:latin typeface="Blinker SemiBold" panose="02000000000000000000" pitchFamily="2" charset="0"/>
            </a:endParaRPr>
          </a:p>
        </p:txBody>
      </p:sp>
      <p:grpSp>
        <p:nvGrpSpPr>
          <p:cNvPr id="73" name="Graphique 71">
            <a:extLst>
              <a:ext uri="{FF2B5EF4-FFF2-40B4-BE49-F238E27FC236}">
                <a16:creationId xmlns:a16="http://schemas.microsoft.com/office/drawing/2014/main" id="{42BC613D-B67E-81E5-9298-AB0AE23D614B}"/>
              </a:ext>
            </a:extLst>
          </p:cNvPr>
          <p:cNvGrpSpPr/>
          <p:nvPr/>
        </p:nvGrpSpPr>
        <p:grpSpPr>
          <a:xfrm>
            <a:off x="1284231" y="5793199"/>
            <a:ext cx="955565" cy="393604"/>
            <a:chOff x="6666274" y="1023968"/>
            <a:chExt cx="1385316" cy="805529"/>
          </a:xfrm>
          <a:gradFill>
            <a:gsLst>
              <a:gs pos="5000">
                <a:srgbClr val="83CAAF"/>
              </a:gs>
              <a:gs pos="48000">
                <a:srgbClr val="5DBA96"/>
              </a:gs>
              <a:gs pos="87000">
                <a:srgbClr val="00A7DD"/>
              </a:gs>
            </a:gsLst>
            <a:lin ang="16200000" scaled="1"/>
          </a:gradFill>
        </p:grpSpPr>
        <p:sp>
          <p:nvSpPr>
            <p:cNvPr id="74" name="Forme libre : forme 73">
              <a:extLst>
                <a:ext uri="{FF2B5EF4-FFF2-40B4-BE49-F238E27FC236}">
                  <a16:creationId xmlns:a16="http://schemas.microsoft.com/office/drawing/2014/main" id="{4931CDB8-839A-E90A-C2DF-3DFCCC49C331}"/>
                </a:ext>
              </a:extLst>
            </p:cNvPr>
            <p:cNvSpPr/>
            <p:nvPr/>
          </p:nvSpPr>
          <p:spPr>
            <a:xfrm>
              <a:off x="7229297" y="1023968"/>
              <a:ext cx="822293" cy="805529"/>
            </a:xfrm>
            <a:custGeom>
              <a:avLst/>
              <a:gdLst>
                <a:gd name="connsiteX0" fmla="*/ 419005 w 822293"/>
                <a:gd name="connsiteY0" fmla="*/ 0 h 805529"/>
                <a:gd name="connsiteX1" fmla="*/ 269367 w 822293"/>
                <a:gd name="connsiteY1" fmla="*/ 117443 h 805529"/>
                <a:gd name="connsiteX2" fmla="*/ 269367 w 822293"/>
                <a:gd name="connsiteY2" fmla="*/ 50768 h 805529"/>
                <a:gd name="connsiteX3" fmla="*/ 112204 w 822293"/>
                <a:gd name="connsiteY3" fmla="*/ 50768 h 805529"/>
                <a:gd name="connsiteX4" fmla="*/ 112204 w 822293"/>
                <a:gd name="connsiteY4" fmla="*/ 242316 h 805529"/>
                <a:gd name="connsiteX5" fmla="*/ 0 w 822293"/>
                <a:gd name="connsiteY5" fmla="*/ 330613 h 805529"/>
                <a:gd name="connsiteX6" fmla="*/ 39338 w 822293"/>
                <a:gd name="connsiteY6" fmla="*/ 380429 h 805529"/>
                <a:gd name="connsiteX7" fmla="*/ 80677 w 822293"/>
                <a:gd name="connsiteY7" fmla="*/ 348329 h 805529"/>
                <a:gd name="connsiteX8" fmla="*/ 80677 w 822293"/>
                <a:gd name="connsiteY8" fmla="*/ 805529 h 805529"/>
                <a:gd name="connsiteX9" fmla="*/ 318802 w 822293"/>
                <a:gd name="connsiteY9" fmla="*/ 805529 h 805529"/>
                <a:gd name="connsiteX10" fmla="*/ 318802 w 822293"/>
                <a:gd name="connsiteY10" fmla="*/ 574072 h 805529"/>
                <a:gd name="connsiteX11" fmla="*/ 499777 w 822293"/>
                <a:gd name="connsiteY11" fmla="*/ 574072 h 805529"/>
                <a:gd name="connsiteX12" fmla="*/ 499777 w 822293"/>
                <a:gd name="connsiteY12" fmla="*/ 805529 h 805529"/>
                <a:gd name="connsiteX13" fmla="*/ 741235 w 822293"/>
                <a:gd name="connsiteY13" fmla="*/ 805529 h 805529"/>
                <a:gd name="connsiteX14" fmla="*/ 741235 w 822293"/>
                <a:gd name="connsiteY14" fmla="*/ 346615 h 805529"/>
                <a:gd name="connsiteX15" fmla="*/ 782003 w 822293"/>
                <a:gd name="connsiteY15" fmla="*/ 380048 h 805529"/>
                <a:gd name="connsiteX16" fmla="*/ 822293 w 822293"/>
                <a:gd name="connsiteY16" fmla="*/ 330994 h 805529"/>
                <a:gd name="connsiteX17" fmla="*/ 216979 w 822293"/>
                <a:gd name="connsiteY17" fmla="*/ 159353 h 805529"/>
                <a:gd name="connsiteX18" fmla="*/ 164592 w 822293"/>
                <a:gd name="connsiteY18" fmla="*/ 200787 h 805529"/>
                <a:gd name="connsiteX19" fmla="*/ 164592 w 822293"/>
                <a:gd name="connsiteY19" fmla="*/ 104108 h 805529"/>
                <a:gd name="connsiteX20" fmla="*/ 216979 w 822293"/>
                <a:gd name="connsiteY20" fmla="*/ 104108 h 805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2293" h="805529">
                  <a:moveTo>
                    <a:pt x="419005" y="0"/>
                  </a:moveTo>
                  <a:lnTo>
                    <a:pt x="269367" y="117443"/>
                  </a:lnTo>
                  <a:lnTo>
                    <a:pt x="269367" y="50768"/>
                  </a:lnTo>
                  <a:lnTo>
                    <a:pt x="112204" y="50768"/>
                  </a:lnTo>
                  <a:lnTo>
                    <a:pt x="112204" y="242316"/>
                  </a:lnTo>
                  <a:lnTo>
                    <a:pt x="0" y="330613"/>
                  </a:lnTo>
                  <a:lnTo>
                    <a:pt x="39338" y="380429"/>
                  </a:lnTo>
                  <a:lnTo>
                    <a:pt x="80677" y="348329"/>
                  </a:lnTo>
                  <a:lnTo>
                    <a:pt x="80677" y="805529"/>
                  </a:lnTo>
                  <a:lnTo>
                    <a:pt x="318802" y="805529"/>
                  </a:lnTo>
                  <a:lnTo>
                    <a:pt x="318802" y="574072"/>
                  </a:lnTo>
                  <a:lnTo>
                    <a:pt x="499777" y="574072"/>
                  </a:lnTo>
                  <a:lnTo>
                    <a:pt x="499777" y="805529"/>
                  </a:lnTo>
                  <a:lnTo>
                    <a:pt x="741235" y="805529"/>
                  </a:lnTo>
                  <a:lnTo>
                    <a:pt x="741235" y="346615"/>
                  </a:lnTo>
                  <a:lnTo>
                    <a:pt x="782003" y="380048"/>
                  </a:lnTo>
                  <a:lnTo>
                    <a:pt x="822293" y="330994"/>
                  </a:lnTo>
                  <a:close/>
                  <a:moveTo>
                    <a:pt x="216979" y="159353"/>
                  </a:moveTo>
                  <a:lnTo>
                    <a:pt x="164592" y="200787"/>
                  </a:lnTo>
                  <a:lnTo>
                    <a:pt x="164592" y="104108"/>
                  </a:lnTo>
                  <a:lnTo>
                    <a:pt x="216979" y="104108"/>
                  </a:ln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5" name="Forme libre : forme 74">
              <a:extLst>
                <a:ext uri="{FF2B5EF4-FFF2-40B4-BE49-F238E27FC236}">
                  <a16:creationId xmlns:a16="http://schemas.microsoft.com/office/drawing/2014/main" id="{A75D1A3B-2AB2-D3EE-5E66-B56CD6641423}"/>
                </a:ext>
              </a:extLst>
            </p:cNvPr>
            <p:cNvSpPr/>
            <p:nvPr/>
          </p:nvSpPr>
          <p:spPr>
            <a:xfrm>
              <a:off x="6666274" y="1146179"/>
              <a:ext cx="376436" cy="607118"/>
            </a:xfrm>
            <a:custGeom>
              <a:avLst/>
              <a:gdLst>
                <a:gd name="connsiteX0" fmla="*/ 267938 w 376436"/>
                <a:gd name="connsiteY0" fmla="*/ 364993 h 607118"/>
                <a:gd name="connsiteX1" fmla="*/ 376433 w 376436"/>
                <a:gd name="connsiteY1" fmla="*/ 254801 h 607118"/>
                <a:gd name="connsiteX2" fmla="*/ 315563 w 376436"/>
                <a:gd name="connsiteY2" fmla="*/ 157634 h 607118"/>
                <a:gd name="connsiteX3" fmla="*/ 286988 w 376436"/>
                <a:gd name="connsiteY3" fmla="*/ 107247 h 607118"/>
                <a:gd name="connsiteX4" fmla="*/ 286200 w 376436"/>
                <a:gd name="connsiteY4" fmla="*/ 18076 h 607118"/>
                <a:gd name="connsiteX5" fmla="*/ 197029 w 376436"/>
                <a:gd name="connsiteY5" fmla="*/ 18864 h 607118"/>
                <a:gd name="connsiteX6" fmla="*/ 184785 w 376436"/>
                <a:gd name="connsiteY6" fmla="*/ 36571 h 607118"/>
                <a:gd name="connsiteX7" fmla="*/ 49529 w 376436"/>
                <a:gd name="connsiteY7" fmla="*/ 102797 h 607118"/>
                <a:gd name="connsiteX8" fmla="*/ 57150 w 376436"/>
                <a:gd name="connsiteY8" fmla="*/ 188971 h 607118"/>
                <a:gd name="connsiteX9" fmla="*/ 0 w 376436"/>
                <a:gd name="connsiteY9" fmla="*/ 277744 h 607118"/>
                <a:gd name="connsiteX10" fmla="*/ 114300 w 376436"/>
                <a:gd name="connsiteY10" fmla="*/ 380233 h 607118"/>
                <a:gd name="connsiteX11" fmla="*/ 135160 w 376436"/>
                <a:gd name="connsiteY11" fmla="*/ 378519 h 607118"/>
                <a:gd name="connsiteX12" fmla="*/ 135160 w 376436"/>
                <a:gd name="connsiteY12" fmla="*/ 607119 h 607118"/>
                <a:gd name="connsiteX13" fmla="*/ 193548 w 376436"/>
                <a:gd name="connsiteY13" fmla="*/ 607119 h 607118"/>
                <a:gd name="connsiteX14" fmla="*/ 193548 w 376436"/>
                <a:gd name="connsiteY14" fmla="*/ 479960 h 607118"/>
                <a:gd name="connsiteX15" fmla="*/ 201263 w 376436"/>
                <a:gd name="connsiteY15" fmla="*/ 343276 h 607118"/>
                <a:gd name="connsiteX16" fmla="*/ 235839 w 376436"/>
                <a:gd name="connsiteY16" fmla="*/ 360612 h 607118"/>
                <a:gd name="connsiteX17" fmla="*/ 193072 w 376436"/>
                <a:gd name="connsiteY17" fmla="*/ 423381 h 607118"/>
                <a:gd name="connsiteX18" fmla="*/ 193072 w 376436"/>
                <a:gd name="connsiteY18" fmla="*/ 352992 h 607118"/>
                <a:gd name="connsiteX19" fmla="*/ 191357 w 376436"/>
                <a:gd name="connsiteY19" fmla="*/ 352992 h 607118"/>
                <a:gd name="connsiteX20" fmla="*/ 201739 w 376436"/>
                <a:gd name="connsiteY20" fmla="*/ 343276 h 60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6436" h="607118">
                  <a:moveTo>
                    <a:pt x="267938" y="364993"/>
                  </a:moveTo>
                  <a:cubicBezTo>
                    <a:pt x="328327" y="364524"/>
                    <a:pt x="376902" y="315189"/>
                    <a:pt x="376433" y="254801"/>
                  </a:cubicBezTo>
                  <a:cubicBezTo>
                    <a:pt x="376113" y="213518"/>
                    <a:pt x="352569" y="175935"/>
                    <a:pt x="315563" y="157634"/>
                  </a:cubicBezTo>
                  <a:cubicBezTo>
                    <a:pt x="314742" y="137207"/>
                    <a:pt x="304097" y="118437"/>
                    <a:pt x="286988" y="107247"/>
                  </a:cubicBezTo>
                  <a:cubicBezTo>
                    <a:pt x="311394" y="82405"/>
                    <a:pt x="311041" y="42482"/>
                    <a:pt x="286200" y="18076"/>
                  </a:cubicBezTo>
                  <a:cubicBezTo>
                    <a:pt x="261359" y="-6330"/>
                    <a:pt x="221436" y="-5977"/>
                    <a:pt x="197029" y="18864"/>
                  </a:cubicBezTo>
                  <a:cubicBezTo>
                    <a:pt x="191963" y="24021"/>
                    <a:pt x="187821" y="30011"/>
                    <a:pt x="184785" y="36571"/>
                  </a:cubicBezTo>
                  <a:cubicBezTo>
                    <a:pt x="129147" y="17509"/>
                    <a:pt x="68591" y="47159"/>
                    <a:pt x="49529" y="102797"/>
                  </a:cubicBezTo>
                  <a:cubicBezTo>
                    <a:pt x="39762" y="131306"/>
                    <a:pt x="42531" y="162619"/>
                    <a:pt x="57150" y="188971"/>
                  </a:cubicBezTo>
                  <a:cubicBezTo>
                    <a:pt x="22929" y="205468"/>
                    <a:pt x="850" y="239763"/>
                    <a:pt x="0" y="277744"/>
                  </a:cubicBezTo>
                  <a:cubicBezTo>
                    <a:pt x="0" y="334323"/>
                    <a:pt x="51054" y="380233"/>
                    <a:pt x="114300" y="380233"/>
                  </a:cubicBezTo>
                  <a:cubicBezTo>
                    <a:pt x="121288" y="380230"/>
                    <a:pt x="128265" y="379657"/>
                    <a:pt x="135160" y="378519"/>
                  </a:cubicBezTo>
                  <a:lnTo>
                    <a:pt x="135160" y="607119"/>
                  </a:lnTo>
                  <a:lnTo>
                    <a:pt x="193548" y="607119"/>
                  </a:lnTo>
                  <a:lnTo>
                    <a:pt x="193548" y="479960"/>
                  </a:lnTo>
                  <a:close/>
                  <a:moveTo>
                    <a:pt x="201263" y="343276"/>
                  </a:moveTo>
                  <a:cubicBezTo>
                    <a:pt x="211655" y="351083"/>
                    <a:pt x="223367" y="356955"/>
                    <a:pt x="235839" y="360612"/>
                  </a:cubicBezTo>
                  <a:lnTo>
                    <a:pt x="193072" y="423381"/>
                  </a:lnTo>
                  <a:lnTo>
                    <a:pt x="193072" y="352992"/>
                  </a:lnTo>
                  <a:lnTo>
                    <a:pt x="191357" y="352992"/>
                  </a:lnTo>
                  <a:cubicBezTo>
                    <a:pt x="195021" y="349977"/>
                    <a:pt x="198489" y="346732"/>
                    <a:pt x="201739" y="343276"/>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sp>
          <p:nvSpPr>
            <p:cNvPr id="76" name="Forme libre : forme 75">
              <a:extLst>
                <a:ext uri="{FF2B5EF4-FFF2-40B4-BE49-F238E27FC236}">
                  <a16:creationId xmlns:a16="http://schemas.microsoft.com/office/drawing/2014/main" id="{3BB96928-0190-0C02-B7C0-B018E92A0BE9}"/>
                </a:ext>
              </a:extLst>
            </p:cNvPr>
            <p:cNvSpPr/>
            <p:nvPr/>
          </p:nvSpPr>
          <p:spPr>
            <a:xfrm>
              <a:off x="6990983" y="1614268"/>
              <a:ext cx="211735" cy="139410"/>
            </a:xfrm>
            <a:custGeom>
              <a:avLst/>
              <a:gdLst>
                <a:gd name="connsiteX0" fmla="*/ 189451 w 211735"/>
                <a:gd name="connsiteY0" fmla="*/ 83404 h 139410"/>
                <a:gd name="connsiteX1" fmla="*/ 188781 w 211735"/>
                <a:gd name="connsiteY1" fmla="*/ 14034 h 139410"/>
                <a:gd name="connsiteX2" fmla="*/ 119412 w 211735"/>
                <a:gd name="connsiteY2" fmla="*/ 14704 h 139410"/>
                <a:gd name="connsiteX3" fmla="*/ 109917 w 211735"/>
                <a:gd name="connsiteY3" fmla="*/ 28444 h 139410"/>
                <a:gd name="connsiteX4" fmla="*/ 82962 w 211735"/>
                <a:gd name="connsiteY4" fmla="*/ 23872 h 139410"/>
                <a:gd name="connsiteX5" fmla="*/ 0 w 211735"/>
                <a:gd name="connsiteY5" fmla="*/ 106455 h 139410"/>
                <a:gd name="connsiteX6" fmla="*/ 6762 w 211735"/>
                <a:gd name="connsiteY6" fmla="*/ 139410 h 139410"/>
                <a:gd name="connsiteX7" fmla="*/ 209073 w 211735"/>
                <a:gd name="connsiteY7" fmla="*/ 139410 h 139410"/>
                <a:gd name="connsiteX8" fmla="*/ 189451 w 211735"/>
                <a:gd name="connsiteY8" fmla="*/ 83404 h 139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735" h="139410">
                  <a:moveTo>
                    <a:pt x="189451" y="83404"/>
                  </a:moveTo>
                  <a:cubicBezTo>
                    <a:pt x="208422" y="64063"/>
                    <a:pt x="208122" y="33005"/>
                    <a:pt x="188781" y="14034"/>
                  </a:cubicBezTo>
                  <a:cubicBezTo>
                    <a:pt x="169441" y="-4937"/>
                    <a:pt x="138383" y="-4637"/>
                    <a:pt x="119412" y="14704"/>
                  </a:cubicBezTo>
                  <a:cubicBezTo>
                    <a:pt x="115485" y="18708"/>
                    <a:pt x="112274" y="23355"/>
                    <a:pt x="109917" y="28444"/>
                  </a:cubicBezTo>
                  <a:cubicBezTo>
                    <a:pt x="101253" y="25417"/>
                    <a:pt x="92140" y="23872"/>
                    <a:pt x="82962" y="23872"/>
                  </a:cubicBezTo>
                  <a:cubicBezTo>
                    <a:pt x="37248" y="23768"/>
                    <a:pt x="105" y="60741"/>
                    <a:pt x="0" y="106455"/>
                  </a:cubicBezTo>
                  <a:cubicBezTo>
                    <a:pt x="-26" y="117787"/>
                    <a:pt x="2276" y="129004"/>
                    <a:pt x="6762" y="139410"/>
                  </a:cubicBezTo>
                  <a:lnTo>
                    <a:pt x="209073" y="139410"/>
                  </a:lnTo>
                  <a:cubicBezTo>
                    <a:pt x="216385" y="118450"/>
                    <a:pt x="208245" y="95218"/>
                    <a:pt x="189451" y="83404"/>
                  </a:cubicBezTo>
                  <a:close/>
                </a:path>
              </a:pathLst>
            </a:custGeom>
            <a:grpFill/>
            <a:ln w="9525" cap="flat">
              <a:noFill/>
              <a:prstDash val="solid"/>
              <a:miter/>
            </a:ln>
          </p:spPr>
          <p:txBody>
            <a:bodyPr rtlCol="0" anchor="ctr"/>
            <a:lstStyle/>
            <a:p>
              <a:endParaRPr lang="fr-FR" sz="1800">
                <a:latin typeface="Blinker SemiBold" panose="02000000000000000000" pitchFamily="2" charset="0"/>
              </a:endParaRPr>
            </a:p>
          </p:txBody>
        </p:sp>
      </p:grpSp>
      <p:sp>
        <p:nvSpPr>
          <p:cNvPr id="83" name="Rectangle 82">
            <a:extLst>
              <a:ext uri="{FF2B5EF4-FFF2-40B4-BE49-F238E27FC236}">
                <a16:creationId xmlns:a16="http://schemas.microsoft.com/office/drawing/2014/main" id="{EC7701D6-6223-CB5A-1786-4F79D98F2EEE}"/>
              </a:ext>
            </a:extLst>
          </p:cNvPr>
          <p:cNvSpPr/>
          <p:nvPr userDrawn="1"/>
        </p:nvSpPr>
        <p:spPr>
          <a:xfrm>
            <a:off x="2449656" y="1372617"/>
            <a:ext cx="9345192" cy="4215383"/>
          </a:xfrm>
          <a:prstGeom prst="rect">
            <a:avLst/>
          </a:prstGeom>
          <a:solidFill>
            <a:srgbClr val="2F388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555827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re et contenu - uniq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
        <p:nvSpPr>
          <p:cNvPr id="3" name="Content Placeholder 2"/>
          <p:cNvSpPr>
            <a:spLocks noGrp="1"/>
          </p:cNvSpPr>
          <p:nvPr>
            <p:ph idx="1"/>
          </p:nvPr>
        </p:nvSpPr>
        <p:spPr>
          <a:xfrm>
            <a:off x="1269338" y="1036581"/>
            <a:ext cx="10109857" cy="5137693"/>
          </a:xfrm>
          <a:prstGeom prst="rect">
            <a:avLst/>
          </a:prstGeom>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Tree>
    <p:extLst>
      <p:ext uri="{BB962C8B-B14F-4D97-AF65-F5344CB8AC3E}">
        <p14:creationId xmlns:p14="http://schemas.microsoft.com/office/powerpoint/2010/main" val="554661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170760-98C5-C1F9-9B9E-45DCC1B497D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339C12-3D7A-3557-C71F-D450A2D88CF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C3122E1-12CD-FB1E-FBFE-B825EF505BE4}"/>
              </a:ext>
            </a:extLst>
          </p:cNvPr>
          <p:cNvSpPr>
            <a:spLocks noGrp="1"/>
          </p:cNvSpPr>
          <p:nvPr>
            <p:ph type="dt" sz="half" idx="10"/>
          </p:nvPr>
        </p:nvSpPr>
        <p:spPr/>
        <p:txBody>
          <a:bodyPr/>
          <a:lstStyle/>
          <a:p>
            <a:fld id="{501EA0E2-7766-4411-8FB1-AD84EA896E7F}" type="datetime1">
              <a:rPr lang="fr-FR" smtClean="0"/>
              <a:t>22/05/2024</a:t>
            </a:fld>
            <a:endParaRPr lang="fr-FR"/>
          </a:p>
        </p:txBody>
      </p:sp>
      <p:sp>
        <p:nvSpPr>
          <p:cNvPr id="5" name="Espace réservé du pied de page 4">
            <a:extLst>
              <a:ext uri="{FF2B5EF4-FFF2-40B4-BE49-F238E27FC236}">
                <a16:creationId xmlns:a16="http://schemas.microsoft.com/office/drawing/2014/main" id="{3A37AEC9-E204-B93B-8F6D-604E25E104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3CE5EB5-AC1D-CA32-9E46-34F31C3494D6}"/>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1860276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087120" y="1082040"/>
            <a:ext cx="4932680" cy="5094923"/>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Content Placeholder 3"/>
          <p:cNvSpPr>
            <a:spLocks noGrp="1"/>
          </p:cNvSpPr>
          <p:nvPr>
            <p:ph sz="half" idx="2"/>
          </p:nvPr>
        </p:nvSpPr>
        <p:spPr>
          <a:xfrm>
            <a:off x="6421120" y="1082040"/>
            <a:ext cx="4932680" cy="5094923"/>
          </a:xfrm>
          <a:prstGeom prst="rect">
            <a:avLst/>
          </a:prstGeom>
        </p:spPr>
        <p:txBody>
          <a:bodyPr>
            <a:normAutofit/>
          </a:bodyPr>
          <a:lstStyle>
            <a:lvl1pPr>
              <a:defRPr sz="1800"/>
            </a:lvl1pPr>
            <a:lvl2pPr>
              <a:defRPr sz="1600"/>
            </a:lvl2pPr>
            <a:lvl3pPr>
              <a:defRPr sz="1400"/>
            </a:lvl3pPr>
            <a:lvl4pPr>
              <a:defRPr sz="1200"/>
            </a:lvl4pPr>
            <a:lvl5pPr>
              <a:defRPr sz="1200"/>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Tree>
    <p:extLst>
      <p:ext uri="{BB962C8B-B14F-4D97-AF65-F5344CB8AC3E}">
        <p14:creationId xmlns:p14="http://schemas.microsoft.com/office/powerpoint/2010/main" val="6991694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dirty="0"/>
              <a:t>Modifiez le style du titre</a:t>
            </a:r>
            <a:endParaRPr lang="en-US" dirty="0"/>
          </a:p>
        </p:txBody>
      </p:sp>
    </p:spTree>
    <p:extLst>
      <p:ext uri="{BB962C8B-B14F-4D97-AF65-F5344CB8AC3E}">
        <p14:creationId xmlns:p14="http://schemas.microsoft.com/office/powerpoint/2010/main" val="4034676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arte du proje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fr-FR" dirty="0"/>
              <a:t>Le projet éolien</a:t>
            </a:r>
            <a:endParaRPr lang="en-US" dirty="0"/>
          </a:p>
        </p:txBody>
      </p:sp>
      <p:sp>
        <p:nvSpPr>
          <p:cNvPr id="4" name="Espace réservé pour une image  3">
            <a:extLst>
              <a:ext uri="{FF2B5EF4-FFF2-40B4-BE49-F238E27FC236}">
                <a16:creationId xmlns:a16="http://schemas.microsoft.com/office/drawing/2014/main" id="{C46680EE-6704-6D53-D474-9E6D83B94B9F}"/>
              </a:ext>
            </a:extLst>
          </p:cNvPr>
          <p:cNvSpPr>
            <a:spLocks noGrp="1"/>
          </p:cNvSpPr>
          <p:nvPr>
            <p:ph type="pic" sz="quarter" idx="10" hasCustomPrompt="1"/>
          </p:nvPr>
        </p:nvSpPr>
        <p:spPr>
          <a:xfrm>
            <a:off x="762000" y="990601"/>
            <a:ext cx="11101917" cy="5311775"/>
          </a:xfrm>
        </p:spPr>
        <p:txBody>
          <a:bodyPr anchor="ctr">
            <a:normAutofit/>
          </a:bodyPr>
          <a:lstStyle>
            <a:lvl1pPr marL="0" indent="0" algn="ctr">
              <a:buNone/>
              <a:defRPr sz="4800" i="1">
                <a:solidFill>
                  <a:srgbClr val="71BEA2"/>
                </a:solidFill>
                <a:latin typeface="Blinker "/>
              </a:defRPr>
            </a:lvl1pPr>
          </a:lstStyle>
          <a:p>
            <a:r>
              <a:rPr lang="fr-FR" dirty="0"/>
              <a:t>Carte du projet</a:t>
            </a:r>
          </a:p>
        </p:txBody>
      </p:sp>
    </p:spTree>
    <p:extLst>
      <p:ext uri="{BB962C8B-B14F-4D97-AF65-F5344CB8AC3E}">
        <p14:creationId xmlns:p14="http://schemas.microsoft.com/office/powerpoint/2010/main" val="18356393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scalité">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847AA23-74A7-CF33-43C4-B1440C51F60B}"/>
              </a:ext>
            </a:extLst>
          </p:cNvPr>
          <p:cNvSpPr>
            <a:spLocks noGrp="1"/>
          </p:cNvSpPr>
          <p:nvPr>
            <p:ph type="title" hasCustomPrompt="1"/>
          </p:nvPr>
        </p:nvSpPr>
        <p:spPr/>
        <p:txBody>
          <a:bodyPr/>
          <a:lstStyle/>
          <a:p>
            <a:r>
              <a:rPr lang="fr-FR" dirty="0"/>
              <a:t>Taxes et mesures d’accompagnement </a:t>
            </a:r>
          </a:p>
        </p:txBody>
      </p:sp>
      <p:sp>
        <p:nvSpPr>
          <p:cNvPr id="4" name="Espace réservé du tableau 3">
            <a:extLst>
              <a:ext uri="{FF2B5EF4-FFF2-40B4-BE49-F238E27FC236}">
                <a16:creationId xmlns:a16="http://schemas.microsoft.com/office/drawing/2014/main" id="{AD2E067E-4C71-D7C7-D612-8A78E23FDA0A}"/>
              </a:ext>
            </a:extLst>
          </p:cNvPr>
          <p:cNvSpPr>
            <a:spLocks noGrp="1"/>
          </p:cNvSpPr>
          <p:nvPr>
            <p:ph type="tbl" sz="quarter" idx="10" hasCustomPrompt="1"/>
          </p:nvPr>
        </p:nvSpPr>
        <p:spPr>
          <a:xfrm>
            <a:off x="762000" y="898526"/>
            <a:ext cx="11101917" cy="5281613"/>
          </a:xfrm>
        </p:spPr>
        <p:txBody>
          <a:bodyPr anchor="ctr">
            <a:normAutofit/>
          </a:bodyPr>
          <a:lstStyle>
            <a:lvl1pPr marL="0" indent="0" algn="ctr">
              <a:buNone/>
              <a:defRPr sz="3600" i="1">
                <a:latin typeface="Blinker  "/>
              </a:defRPr>
            </a:lvl1pPr>
          </a:lstStyle>
          <a:p>
            <a:r>
              <a:rPr lang="fr-FR" dirty="0"/>
              <a:t>Tableau de fiscalité</a:t>
            </a:r>
          </a:p>
        </p:txBody>
      </p:sp>
    </p:spTree>
    <p:extLst>
      <p:ext uri="{BB962C8B-B14F-4D97-AF65-F5344CB8AC3E}">
        <p14:creationId xmlns:p14="http://schemas.microsoft.com/office/powerpoint/2010/main" val="2341639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60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84122A6-FB5E-BB54-4CB0-86EBE1F121FD}"/>
              </a:ext>
            </a:extLst>
          </p:cNvPr>
          <p:cNvSpPr/>
          <p:nvPr userDrawn="1"/>
        </p:nvSpPr>
        <p:spPr>
          <a:xfrm>
            <a:off x="0" y="0"/>
            <a:ext cx="12192000" cy="6858000"/>
          </a:xfrm>
          <a:prstGeom prst="rect">
            <a:avLst/>
          </a:prstGeom>
          <a:solidFill>
            <a:srgbClr val="2F388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8" name="Rectangle 7">
            <a:extLst>
              <a:ext uri="{FF2B5EF4-FFF2-40B4-BE49-F238E27FC236}">
                <a16:creationId xmlns:a16="http://schemas.microsoft.com/office/drawing/2014/main" id="{82F10233-A525-181E-E32F-B585C49C10DF}"/>
              </a:ext>
            </a:extLst>
          </p:cNvPr>
          <p:cNvSpPr/>
          <p:nvPr userDrawn="1"/>
        </p:nvSpPr>
        <p:spPr>
          <a:xfrm>
            <a:off x="0" y="0"/>
            <a:ext cx="12192000" cy="6858000"/>
          </a:xfrm>
          <a:prstGeom prst="rect">
            <a:avLst/>
          </a:prstGeom>
          <a:solidFill>
            <a:srgbClr val="2F3888"/>
          </a:solidFill>
          <a:ln w="190500">
            <a:solidFill>
              <a:srgbClr val="71BE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grpSp>
        <p:nvGrpSpPr>
          <p:cNvPr id="32" name="Groupe 31">
            <a:extLst>
              <a:ext uri="{FF2B5EF4-FFF2-40B4-BE49-F238E27FC236}">
                <a16:creationId xmlns:a16="http://schemas.microsoft.com/office/drawing/2014/main" id="{8CF93A93-7B46-7BD7-42B7-EF742F9D4F15}"/>
              </a:ext>
            </a:extLst>
          </p:cNvPr>
          <p:cNvGrpSpPr/>
          <p:nvPr userDrawn="1"/>
        </p:nvGrpSpPr>
        <p:grpSpPr>
          <a:xfrm>
            <a:off x="3279140" y="2644906"/>
            <a:ext cx="5633720" cy="1568188"/>
            <a:chOff x="2247900" y="2383407"/>
            <a:chExt cx="4225290" cy="1568188"/>
          </a:xfrm>
        </p:grpSpPr>
        <p:pic>
          <p:nvPicPr>
            <p:cNvPr id="21" name="Image 20">
              <a:extLst>
                <a:ext uri="{FF2B5EF4-FFF2-40B4-BE49-F238E27FC236}">
                  <a16:creationId xmlns:a16="http://schemas.microsoft.com/office/drawing/2014/main" id="{9AA3A7F9-9116-90FD-3B02-BD13C831B46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47900" y="2383407"/>
              <a:ext cx="1684020" cy="1568188"/>
            </a:xfrm>
            <a:prstGeom prst="rect">
              <a:avLst/>
            </a:prstGeom>
          </p:spPr>
        </p:pic>
        <p:sp>
          <p:nvSpPr>
            <p:cNvPr id="31" name="ZoneTexte 30">
              <a:extLst>
                <a:ext uri="{FF2B5EF4-FFF2-40B4-BE49-F238E27FC236}">
                  <a16:creationId xmlns:a16="http://schemas.microsoft.com/office/drawing/2014/main" id="{E256FD35-D1A8-4A74-DA34-5E167941EE7B}"/>
                </a:ext>
              </a:extLst>
            </p:cNvPr>
            <p:cNvSpPr txBox="1"/>
            <p:nvPr userDrawn="1"/>
          </p:nvSpPr>
          <p:spPr>
            <a:xfrm>
              <a:off x="3924300" y="2752002"/>
              <a:ext cx="2548890" cy="830997"/>
            </a:xfrm>
            <a:prstGeom prst="rect">
              <a:avLst/>
            </a:prstGeom>
            <a:noFill/>
          </p:spPr>
          <p:txBody>
            <a:bodyPr wrap="square" rtlCol="0">
              <a:spAutoFit/>
            </a:bodyPr>
            <a:lstStyle/>
            <a:p>
              <a:r>
                <a:rPr lang="fr-FR" sz="4800" dirty="0">
                  <a:gradFill flip="none" rotWithShape="1">
                    <a:gsLst>
                      <a:gs pos="18000">
                        <a:srgbClr val="82C383"/>
                      </a:gs>
                      <a:gs pos="48000">
                        <a:srgbClr val="71BEA2"/>
                      </a:gs>
                      <a:gs pos="74000">
                        <a:srgbClr val="459BD4"/>
                      </a:gs>
                    </a:gsLst>
                    <a:lin ang="16200000" scaled="1"/>
                    <a:tileRect/>
                  </a:gradFill>
                  <a:latin typeface="Blinker SemiBold" panose="02000000000000000000" pitchFamily="2" charset="0"/>
                </a:rPr>
                <a:t>Merci !</a:t>
              </a:r>
            </a:p>
          </p:txBody>
        </p:sp>
      </p:grpSp>
    </p:spTree>
    <p:extLst>
      <p:ext uri="{BB962C8B-B14F-4D97-AF65-F5344CB8AC3E}">
        <p14:creationId xmlns:p14="http://schemas.microsoft.com/office/powerpoint/2010/main" val="3389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04390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5"/>
            <a:ext cx="10363200" cy="2387600"/>
          </a:xfrm>
        </p:spPr>
        <p:txBody>
          <a:bodyPr anchor="b"/>
          <a:lstStyle>
            <a:lvl1pPr algn="ctr">
              <a:defRPr sz="6002"/>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302" indent="0" algn="ctr">
              <a:buNone/>
              <a:defRPr sz="2000"/>
            </a:lvl2pPr>
            <a:lvl3pPr marL="914604" indent="0" algn="ctr">
              <a:buNone/>
              <a:defRPr sz="1800"/>
            </a:lvl3pPr>
            <a:lvl4pPr marL="1371907" indent="0" algn="ctr">
              <a:buNone/>
              <a:defRPr sz="1600"/>
            </a:lvl4pPr>
            <a:lvl5pPr marL="1829208" indent="0" algn="ctr">
              <a:buNone/>
              <a:defRPr sz="1600"/>
            </a:lvl5pPr>
            <a:lvl6pPr marL="2286510" indent="0" algn="ctr">
              <a:buNone/>
              <a:defRPr sz="1600"/>
            </a:lvl6pPr>
            <a:lvl7pPr marL="2743813" indent="0" algn="ctr">
              <a:buNone/>
              <a:defRPr sz="1600"/>
            </a:lvl7pPr>
            <a:lvl8pPr marL="3201115" indent="0" algn="ctr">
              <a:buNone/>
              <a:defRPr sz="1600"/>
            </a:lvl8pPr>
            <a:lvl9pPr marL="3658417"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78044DC3-3008-4DE7-8FE9-5D6EDFA6538D}" type="datetimeFigureOut">
              <a:rPr lang="fr-FR" smtClean="0"/>
              <a:t>22/05/2024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31BE88-4BDD-4039-A8A7-E79B81BF7F3C}" type="slidenum">
              <a:rPr lang="fr-FR" smtClean="0"/>
              <a:t>‹N°›</a:t>
            </a:fld>
            <a:endParaRPr lang="fr-FR"/>
          </a:p>
        </p:txBody>
      </p:sp>
    </p:spTree>
    <p:extLst>
      <p:ext uri="{BB962C8B-B14F-4D97-AF65-F5344CB8AC3E}">
        <p14:creationId xmlns:p14="http://schemas.microsoft.com/office/powerpoint/2010/main" val="12221851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8C3DBB-CEE0-8579-2460-2321A07B21E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14EAD633-A174-FB1A-41D2-A50AB265460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25A3596-B6CA-33B0-16AF-ABDEAD12090E}"/>
              </a:ext>
            </a:extLst>
          </p:cNvPr>
          <p:cNvSpPr>
            <a:spLocks noGrp="1"/>
          </p:cNvSpPr>
          <p:nvPr>
            <p:ph type="dt" sz="half" idx="10"/>
          </p:nvPr>
        </p:nvSpPr>
        <p:spPr/>
        <p:txBody>
          <a:bodyPr/>
          <a:lstStyle/>
          <a:p>
            <a:fld id="{CBB172BB-00DB-4810-86BF-5BB7F4268D08}" type="datetime1">
              <a:rPr lang="fr-FR" smtClean="0"/>
              <a:t>22/05/2024</a:t>
            </a:fld>
            <a:endParaRPr lang="fr-FR"/>
          </a:p>
        </p:txBody>
      </p:sp>
      <p:sp>
        <p:nvSpPr>
          <p:cNvPr id="5" name="Espace réservé du pied de page 4">
            <a:extLst>
              <a:ext uri="{FF2B5EF4-FFF2-40B4-BE49-F238E27FC236}">
                <a16:creationId xmlns:a16="http://schemas.microsoft.com/office/drawing/2014/main" id="{807D0B35-73B0-4AB3-5E43-C83B9410CA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250D06C-7295-19DA-DBD5-61D8E21CCD8D}"/>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4248117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D948944-B9DD-647F-C052-34AFACF92E4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E752A580-50F2-8ADB-AAEC-F7BA1B04F54B}"/>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1275398-2348-7D63-8D8B-6B725B780F31}"/>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FEBABA68-EEBF-CCA0-EAE2-275462DF8D1D}"/>
              </a:ext>
            </a:extLst>
          </p:cNvPr>
          <p:cNvSpPr>
            <a:spLocks noGrp="1"/>
          </p:cNvSpPr>
          <p:nvPr>
            <p:ph type="dt" sz="half" idx="10"/>
          </p:nvPr>
        </p:nvSpPr>
        <p:spPr/>
        <p:txBody>
          <a:bodyPr/>
          <a:lstStyle/>
          <a:p>
            <a:fld id="{D171BB29-50B0-4C4C-8C42-41DFDAABBDBC}" type="datetime1">
              <a:rPr lang="fr-FR" smtClean="0"/>
              <a:t>22/05/2024</a:t>
            </a:fld>
            <a:endParaRPr lang="fr-FR"/>
          </a:p>
        </p:txBody>
      </p:sp>
      <p:sp>
        <p:nvSpPr>
          <p:cNvPr id="6" name="Espace réservé du pied de page 5">
            <a:extLst>
              <a:ext uri="{FF2B5EF4-FFF2-40B4-BE49-F238E27FC236}">
                <a16:creationId xmlns:a16="http://schemas.microsoft.com/office/drawing/2014/main" id="{639EE5CA-E9F7-ED25-FDDD-056C9FB315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E39D3F1-BC53-F16A-ED91-397F43EB73DD}"/>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32404698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EE6F7F9-41DD-7ECA-F0A1-575BFB455579}"/>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06E71B3-F846-0133-3068-4E04130C7C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8E4F9172-9426-D9A8-28F5-D8AECB0B01A3}"/>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0343CFAF-6479-0015-1E18-47F1950B9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37905F53-F6D6-4B1D-937E-5204B3C8C589}"/>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71BE64D-1B13-9A65-5EFE-94295F3E5DA3}"/>
              </a:ext>
            </a:extLst>
          </p:cNvPr>
          <p:cNvSpPr>
            <a:spLocks noGrp="1"/>
          </p:cNvSpPr>
          <p:nvPr>
            <p:ph type="dt" sz="half" idx="10"/>
          </p:nvPr>
        </p:nvSpPr>
        <p:spPr/>
        <p:txBody>
          <a:bodyPr/>
          <a:lstStyle/>
          <a:p>
            <a:fld id="{D9AEE8C2-4383-4D1C-B1A4-D53396EAE49F}" type="datetime1">
              <a:rPr lang="fr-FR" smtClean="0"/>
              <a:t>22/05/2024</a:t>
            </a:fld>
            <a:endParaRPr lang="fr-FR"/>
          </a:p>
        </p:txBody>
      </p:sp>
      <p:sp>
        <p:nvSpPr>
          <p:cNvPr id="8" name="Espace réservé du pied de page 7">
            <a:extLst>
              <a:ext uri="{FF2B5EF4-FFF2-40B4-BE49-F238E27FC236}">
                <a16:creationId xmlns:a16="http://schemas.microsoft.com/office/drawing/2014/main" id="{00F473DA-527B-4F2B-0A5E-792AE551BF5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4FBBA1-925B-FDA9-CC69-C3D97AE314BB}"/>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970535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33055FF-7BD6-0C7A-BD05-A0ECC4DC111C}"/>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EC68DFA3-D3A8-D0A4-C43B-145488CCECBE}"/>
              </a:ext>
            </a:extLst>
          </p:cNvPr>
          <p:cNvSpPr>
            <a:spLocks noGrp="1"/>
          </p:cNvSpPr>
          <p:nvPr>
            <p:ph type="dt" sz="half" idx="10"/>
          </p:nvPr>
        </p:nvSpPr>
        <p:spPr/>
        <p:txBody>
          <a:bodyPr/>
          <a:lstStyle/>
          <a:p>
            <a:fld id="{A33FB14C-0CAB-42CF-9DFA-37B42E5E081F}" type="datetime1">
              <a:rPr lang="fr-FR" smtClean="0"/>
              <a:t>22/05/2024</a:t>
            </a:fld>
            <a:endParaRPr lang="fr-FR"/>
          </a:p>
        </p:txBody>
      </p:sp>
      <p:sp>
        <p:nvSpPr>
          <p:cNvPr id="4" name="Espace réservé du pied de page 3">
            <a:extLst>
              <a:ext uri="{FF2B5EF4-FFF2-40B4-BE49-F238E27FC236}">
                <a16:creationId xmlns:a16="http://schemas.microsoft.com/office/drawing/2014/main" id="{FACDA69D-4303-3E62-7C4E-382AA84D6F8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E8386D5-9ED1-11E8-1612-45275B64A4B0}"/>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1197038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BBCE09F-8C47-F8A3-A7A6-5202C43E9927}"/>
              </a:ext>
            </a:extLst>
          </p:cNvPr>
          <p:cNvSpPr>
            <a:spLocks noGrp="1"/>
          </p:cNvSpPr>
          <p:nvPr>
            <p:ph type="dt" sz="half" idx="10"/>
          </p:nvPr>
        </p:nvSpPr>
        <p:spPr/>
        <p:txBody>
          <a:bodyPr/>
          <a:lstStyle/>
          <a:p>
            <a:fld id="{1A11A4BC-F351-4795-8AC2-6B859FAB05B0}" type="datetime1">
              <a:rPr lang="fr-FR" smtClean="0"/>
              <a:t>22/05/2024</a:t>
            </a:fld>
            <a:endParaRPr lang="fr-FR"/>
          </a:p>
        </p:txBody>
      </p:sp>
      <p:sp>
        <p:nvSpPr>
          <p:cNvPr id="3" name="Espace réservé du pied de page 2">
            <a:extLst>
              <a:ext uri="{FF2B5EF4-FFF2-40B4-BE49-F238E27FC236}">
                <a16:creationId xmlns:a16="http://schemas.microsoft.com/office/drawing/2014/main" id="{F872DC16-9A64-5951-CDAA-CA19F1D33A5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DFC58A8-80E6-5400-A6FA-87615FD6FDEC}"/>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22353151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3068FF2-35FF-1533-ABCD-D63F962C2AE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B6705C7-13D1-9029-1BC4-427CB15B21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CD46D695-6A28-B253-DF1D-F5BF131C43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E51CF43-694B-3910-4F7A-B1A808610375}"/>
              </a:ext>
            </a:extLst>
          </p:cNvPr>
          <p:cNvSpPr>
            <a:spLocks noGrp="1"/>
          </p:cNvSpPr>
          <p:nvPr>
            <p:ph type="dt" sz="half" idx="10"/>
          </p:nvPr>
        </p:nvSpPr>
        <p:spPr/>
        <p:txBody>
          <a:bodyPr/>
          <a:lstStyle/>
          <a:p>
            <a:fld id="{F4D4A770-DDBC-4EF4-8453-6AF0A8284318}" type="datetime1">
              <a:rPr lang="fr-FR" smtClean="0"/>
              <a:t>22/05/2024</a:t>
            </a:fld>
            <a:endParaRPr lang="fr-FR"/>
          </a:p>
        </p:txBody>
      </p:sp>
      <p:sp>
        <p:nvSpPr>
          <p:cNvPr id="6" name="Espace réservé du pied de page 5">
            <a:extLst>
              <a:ext uri="{FF2B5EF4-FFF2-40B4-BE49-F238E27FC236}">
                <a16:creationId xmlns:a16="http://schemas.microsoft.com/office/drawing/2014/main" id="{9500780B-E745-3C0D-8473-D9624518640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7EF616A-FEBB-1EDB-ADC2-E5EBCD96E7A5}"/>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290318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6009D4-191B-B34F-6A7C-137B8019E05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1913D067-542F-721D-EAE4-689C391B7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F01DB0B-6BBE-28FD-1BEA-5C0058E4AE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8A9FC5A-3E42-45E3-E1E6-C65514556684}"/>
              </a:ext>
            </a:extLst>
          </p:cNvPr>
          <p:cNvSpPr>
            <a:spLocks noGrp="1"/>
          </p:cNvSpPr>
          <p:nvPr>
            <p:ph type="dt" sz="half" idx="10"/>
          </p:nvPr>
        </p:nvSpPr>
        <p:spPr/>
        <p:txBody>
          <a:bodyPr/>
          <a:lstStyle/>
          <a:p>
            <a:fld id="{ACB3B548-B236-4286-A1C2-17C460C5C2D8}" type="datetime1">
              <a:rPr lang="fr-FR" smtClean="0"/>
              <a:t>22/05/2024</a:t>
            </a:fld>
            <a:endParaRPr lang="fr-FR"/>
          </a:p>
        </p:txBody>
      </p:sp>
      <p:sp>
        <p:nvSpPr>
          <p:cNvPr id="6" name="Espace réservé du pied de page 5">
            <a:extLst>
              <a:ext uri="{FF2B5EF4-FFF2-40B4-BE49-F238E27FC236}">
                <a16:creationId xmlns:a16="http://schemas.microsoft.com/office/drawing/2014/main" id="{CAD40A09-B5C5-D84C-762F-0A2AA95A8EB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D44C157-55E3-A74D-FC2B-8B2038A56BA2}"/>
              </a:ext>
            </a:extLst>
          </p:cNvPr>
          <p:cNvSpPr>
            <a:spLocks noGrp="1"/>
          </p:cNvSpPr>
          <p:nvPr>
            <p:ph type="sldNum" sz="quarter" idx="12"/>
          </p:nvPr>
        </p:nvSpPr>
        <p:spPr/>
        <p:txBody>
          <a:bodyPr/>
          <a:lstStyle/>
          <a:p>
            <a:fld id="{5BC560CE-0B72-4710-ABC5-CF3B1A64037D}" type="slidenum">
              <a:rPr lang="fr-FR" smtClean="0"/>
              <a:t>‹N°›</a:t>
            </a:fld>
            <a:endParaRPr lang="fr-FR"/>
          </a:p>
        </p:txBody>
      </p:sp>
    </p:spTree>
    <p:extLst>
      <p:ext uri="{BB962C8B-B14F-4D97-AF65-F5344CB8AC3E}">
        <p14:creationId xmlns:p14="http://schemas.microsoft.com/office/powerpoint/2010/main" val="3338987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270D8D7-6437-FF0F-FA98-5C6C12D2E2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F7E9758-BA01-E29D-A25F-90FA0F210C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F4B4C2F-5365-9C8B-4E01-0663C11954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CFACA4-A1B6-44B5-B18F-5A041FAAC17D}" type="datetime1">
              <a:rPr lang="fr-FR" smtClean="0"/>
              <a:t>22/05/2024</a:t>
            </a:fld>
            <a:endParaRPr lang="fr-FR"/>
          </a:p>
        </p:txBody>
      </p:sp>
      <p:sp>
        <p:nvSpPr>
          <p:cNvPr id="5" name="Espace réservé du pied de page 4">
            <a:extLst>
              <a:ext uri="{FF2B5EF4-FFF2-40B4-BE49-F238E27FC236}">
                <a16:creationId xmlns:a16="http://schemas.microsoft.com/office/drawing/2014/main" id="{43344C89-8F44-3ADC-3276-0FB64DB42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92C555DD-85DA-17EE-0C23-18D0C0E938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BC560CE-0B72-4710-ABC5-CF3B1A64037D}" type="slidenum">
              <a:rPr lang="fr-FR" smtClean="0"/>
              <a:t>‹N°›</a:t>
            </a:fld>
            <a:endParaRPr lang="fr-FR"/>
          </a:p>
        </p:txBody>
      </p:sp>
    </p:spTree>
    <p:extLst>
      <p:ext uri="{BB962C8B-B14F-4D97-AF65-F5344CB8AC3E}">
        <p14:creationId xmlns:p14="http://schemas.microsoft.com/office/powerpoint/2010/main" val="32781308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249" y="217822"/>
            <a:ext cx="11100969" cy="580052"/>
          </a:xfrm>
          <a:prstGeom prst="rect">
            <a:avLst/>
          </a:prstGeom>
        </p:spPr>
        <p:txBody>
          <a:bodyPr vert="horz" lIns="91440" tIns="45720" rIns="91440" bIns="45720" rtlCol="0" anchor="ctr">
            <a:noAutofit/>
          </a:bodyPr>
          <a:lstStyle/>
          <a:p>
            <a:r>
              <a:rPr lang="fr-FR" dirty="0"/>
              <a:t>Modifiez le style du titre</a:t>
            </a:r>
            <a:endParaRPr lang="en-US" dirty="0"/>
          </a:p>
        </p:txBody>
      </p:sp>
      <p:sp>
        <p:nvSpPr>
          <p:cNvPr id="7" name="Espace réservé du pied de page 7">
            <a:extLst>
              <a:ext uri="{FF2B5EF4-FFF2-40B4-BE49-F238E27FC236}">
                <a16:creationId xmlns:a16="http://schemas.microsoft.com/office/drawing/2014/main" id="{3C51B147-D83E-A78D-AA7A-B93B0E9C0FC0}"/>
              </a:ext>
            </a:extLst>
          </p:cNvPr>
          <p:cNvSpPr txBox="1">
            <a:spLocks/>
          </p:cNvSpPr>
          <p:nvPr userDrawn="1"/>
        </p:nvSpPr>
        <p:spPr>
          <a:xfrm>
            <a:off x="828041" y="6345564"/>
            <a:ext cx="5761164" cy="273844"/>
          </a:xfrm>
          <a:prstGeom prst="rect">
            <a:avLst/>
          </a:prstGeom>
          <a:noFill/>
        </p:spPr>
        <p:txBody>
          <a:bodyPr vert="horz" lIns="91440" tIns="45720" rIns="91440" bIns="45720" rtlCol="0" anchor="ctr"/>
          <a:lstStyle>
            <a:defPPr>
              <a:defRPr lang="fr-FR"/>
            </a:defPPr>
            <a:lvl1pPr marL="0" algn="l" defTabSz="914400" rtl="0" eaLnBrk="1" latinLnBrk="0" hangingPunct="1">
              <a:defRPr sz="9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900" spc="100" baseline="0" dirty="0">
                <a:solidFill>
                  <a:srgbClr val="223372"/>
                </a:solidFill>
                <a:latin typeface="Blinker" panose="02000000000000000000" pitchFamily="2" charset="0"/>
              </a:rPr>
              <a:t>Calycé</a:t>
            </a:r>
          </a:p>
        </p:txBody>
      </p:sp>
      <p:cxnSp>
        <p:nvCxnSpPr>
          <p:cNvPr id="8" name="Connecteur droit 7">
            <a:extLst>
              <a:ext uri="{FF2B5EF4-FFF2-40B4-BE49-F238E27FC236}">
                <a16:creationId xmlns:a16="http://schemas.microsoft.com/office/drawing/2014/main" id="{3D1C1EAC-72F3-0D25-503D-6EDF24EE003C}"/>
              </a:ext>
            </a:extLst>
          </p:cNvPr>
          <p:cNvCxnSpPr>
            <a:cxnSpLocks/>
          </p:cNvCxnSpPr>
          <p:nvPr userDrawn="1"/>
        </p:nvCxnSpPr>
        <p:spPr>
          <a:xfrm>
            <a:off x="435872" y="652781"/>
            <a:ext cx="0" cy="5559593"/>
          </a:xfrm>
          <a:prstGeom prst="line">
            <a:avLst/>
          </a:prstGeom>
          <a:ln w="19050">
            <a:solidFill>
              <a:srgbClr val="223372"/>
            </a:solidFill>
          </a:ln>
        </p:spPr>
        <p:style>
          <a:lnRef idx="1">
            <a:schemeClr val="accent1"/>
          </a:lnRef>
          <a:fillRef idx="0">
            <a:schemeClr val="accent1"/>
          </a:fillRef>
          <a:effectRef idx="0">
            <a:schemeClr val="accent1"/>
          </a:effectRef>
          <a:fontRef idx="minor">
            <a:schemeClr val="tx1"/>
          </a:fontRef>
        </p:style>
      </p:cxnSp>
      <p:sp>
        <p:nvSpPr>
          <p:cNvPr id="9" name="Ellipse 8">
            <a:extLst>
              <a:ext uri="{FF2B5EF4-FFF2-40B4-BE49-F238E27FC236}">
                <a16:creationId xmlns:a16="http://schemas.microsoft.com/office/drawing/2014/main" id="{432440DC-7B30-4A9D-2E92-902BDF357DD9}"/>
              </a:ext>
            </a:extLst>
          </p:cNvPr>
          <p:cNvSpPr/>
          <p:nvPr userDrawn="1"/>
        </p:nvSpPr>
        <p:spPr>
          <a:xfrm>
            <a:off x="223583" y="5623455"/>
            <a:ext cx="424579" cy="318434"/>
          </a:xfrm>
          <a:prstGeom prst="ellipse">
            <a:avLst/>
          </a:prstGeom>
          <a:solidFill>
            <a:srgbClr val="5DBA96"/>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0" name="Ellipse 9">
            <a:extLst>
              <a:ext uri="{FF2B5EF4-FFF2-40B4-BE49-F238E27FC236}">
                <a16:creationId xmlns:a16="http://schemas.microsoft.com/office/drawing/2014/main" id="{C1A72D78-9DB5-77D7-91B0-E1EB81C45114}"/>
              </a:ext>
            </a:extLst>
          </p:cNvPr>
          <p:cNvSpPr/>
          <p:nvPr userDrawn="1"/>
        </p:nvSpPr>
        <p:spPr>
          <a:xfrm>
            <a:off x="328780" y="429743"/>
            <a:ext cx="214184" cy="156210"/>
          </a:xfrm>
          <a:prstGeom prst="ellipse">
            <a:avLst/>
          </a:prstGeom>
          <a:noFill/>
          <a:ln w="24130">
            <a:solidFill>
              <a:srgbClr val="5DBA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11" name="Slide Number Placeholder 2">
            <a:extLst>
              <a:ext uri="{FF2B5EF4-FFF2-40B4-BE49-F238E27FC236}">
                <a16:creationId xmlns:a16="http://schemas.microsoft.com/office/drawing/2014/main" id="{B087341F-06B3-81D4-B1CA-2E37DFBF1F81}"/>
              </a:ext>
            </a:extLst>
          </p:cNvPr>
          <p:cNvSpPr txBox="1">
            <a:spLocks/>
          </p:cNvSpPr>
          <p:nvPr userDrawn="1"/>
        </p:nvSpPr>
        <p:spPr>
          <a:xfrm>
            <a:off x="-6399" y="5660436"/>
            <a:ext cx="883572" cy="365125"/>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4823C53A-9669-4BBD-A0E7-FC631C7A6A50}" type="slidenum">
              <a:rPr lang="fr-FR" sz="1100" smtClean="0">
                <a:solidFill>
                  <a:schemeClr val="bg1"/>
                </a:solidFill>
                <a:latin typeface="Blinker" panose="02000000000000000000" pitchFamily="2" charset="0"/>
              </a:rPr>
              <a:pPr marL="0" marR="0" lvl="0" indent="0" algn="ctr" defTabSz="914400" rtl="0" eaLnBrk="1" fontAlgn="auto" latinLnBrk="0" hangingPunct="1">
                <a:lnSpc>
                  <a:spcPct val="100000"/>
                </a:lnSpc>
                <a:spcBef>
                  <a:spcPts val="0"/>
                </a:spcBef>
                <a:spcAft>
                  <a:spcPts val="0"/>
                </a:spcAft>
                <a:buClrTx/>
                <a:buSzTx/>
                <a:buFontTx/>
                <a:buNone/>
                <a:tabLst/>
                <a:defRPr/>
              </a:pPr>
              <a:t>‹N°›</a:t>
            </a:fld>
            <a:endParaRPr lang="fr-FR" sz="1100" dirty="0">
              <a:solidFill>
                <a:schemeClr val="bg1"/>
              </a:solidFill>
              <a:latin typeface="Blinker" panose="02000000000000000000" pitchFamily="2" charset="0"/>
            </a:endParaRPr>
          </a:p>
        </p:txBody>
      </p:sp>
      <p:pic>
        <p:nvPicPr>
          <p:cNvPr id="12" name="Image 11">
            <a:extLst>
              <a:ext uri="{FF2B5EF4-FFF2-40B4-BE49-F238E27FC236}">
                <a16:creationId xmlns:a16="http://schemas.microsoft.com/office/drawing/2014/main" id="{6BA75EDB-9B48-5C84-F271-784A6E22FFDD}"/>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p:blipFill>
        <p:spPr>
          <a:xfrm>
            <a:off x="43706" y="6208593"/>
            <a:ext cx="784335" cy="547789"/>
          </a:xfrm>
          <a:prstGeom prst="rect">
            <a:avLst/>
          </a:prstGeom>
        </p:spPr>
      </p:pic>
      <p:sp>
        <p:nvSpPr>
          <p:cNvPr id="17" name="Espace réservé du texte 16">
            <a:extLst>
              <a:ext uri="{FF2B5EF4-FFF2-40B4-BE49-F238E27FC236}">
                <a16:creationId xmlns:a16="http://schemas.microsoft.com/office/drawing/2014/main" id="{276B62A4-608B-D771-56DE-B926A971A189}"/>
              </a:ext>
            </a:extLst>
          </p:cNvPr>
          <p:cNvSpPr>
            <a:spLocks noGrp="1"/>
          </p:cNvSpPr>
          <p:nvPr>
            <p:ph type="body" idx="1"/>
          </p:nvPr>
        </p:nvSpPr>
        <p:spPr>
          <a:xfrm>
            <a:off x="1269338" y="1026438"/>
            <a:ext cx="10140319" cy="5059085"/>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26575840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914400" rtl="0" eaLnBrk="1" latinLnBrk="0" hangingPunct="1">
        <a:lnSpc>
          <a:spcPct val="90000"/>
        </a:lnSpc>
        <a:spcBef>
          <a:spcPct val="0"/>
        </a:spcBef>
        <a:buNone/>
        <a:defRPr sz="3600" u="sng" kern="1200">
          <a:solidFill>
            <a:srgbClr val="2F3888"/>
          </a:solidFill>
          <a:latin typeface="Blinker SemiBold"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F3888"/>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 Id="rId9"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E14AF76-0FCB-F73A-5A5B-040F6B6A07F4}"/>
              </a:ext>
            </a:extLst>
          </p:cNvPr>
          <p:cNvSpPr>
            <a:spLocks noGrp="1"/>
          </p:cNvSpPr>
          <p:nvPr>
            <p:ph type="ctrTitle"/>
          </p:nvPr>
        </p:nvSpPr>
        <p:spPr/>
        <p:txBody>
          <a:bodyPr/>
          <a:lstStyle/>
          <a:p>
            <a:r>
              <a:rPr lang="fr-FR" dirty="0">
                <a:solidFill>
                  <a:srgbClr val="2F3788"/>
                </a:solidFill>
              </a:rPr>
              <a:t>Présentation du projet éolien de Calycé de l’Ormaie</a:t>
            </a:r>
          </a:p>
        </p:txBody>
      </p:sp>
      <p:sp>
        <p:nvSpPr>
          <p:cNvPr id="3" name="Sous-titre 2">
            <a:extLst>
              <a:ext uri="{FF2B5EF4-FFF2-40B4-BE49-F238E27FC236}">
                <a16:creationId xmlns:a16="http://schemas.microsoft.com/office/drawing/2014/main" id="{D3887AE8-EAE4-C82F-3272-861FED3F4267}"/>
              </a:ext>
            </a:extLst>
          </p:cNvPr>
          <p:cNvSpPr>
            <a:spLocks noGrp="1"/>
          </p:cNvSpPr>
          <p:nvPr>
            <p:ph type="subTitle" idx="1"/>
          </p:nvPr>
        </p:nvSpPr>
        <p:spPr/>
        <p:txBody>
          <a:bodyPr/>
          <a:lstStyle/>
          <a:p>
            <a:r>
              <a:rPr lang="fr-FR" dirty="0">
                <a:solidFill>
                  <a:srgbClr val="2F3788"/>
                </a:solidFill>
              </a:rPr>
              <a:t>Comité de projet du 22/05/2024</a:t>
            </a:r>
          </a:p>
          <a:p>
            <a:pPr algn="l"/>
            <a:endParaRPr lang="fr-FR" sz="1800" b="0" i="0" u="none" strike="noStrike" baseline="0" dirty="0">
              <a:solidFill>
                <a:srgbClr val="2F3788"/>
              </a:solidFill>
              <a:latin typeface="Univers LT Std"/>
            </a:endParaRPr>
          </a:p>
          <a:p>
            <a:r>
              <a:rPr lang="fr-FR" sz="1800" i="0" u="none" strike="noStrike" baseline="0" dirty="0">
                <a:solidFill>
                  <a:srgbClr val="2F3788"/>
                </a:solidFill>
                <a:latin typeface="Aptos" panose="020B0004020202020204" pitchFamily="34" charset="0"/>
              </a:rPr>
              <a:t> selon le décret n° 2023-1245 du 22 décembre 2023 </a:t>
            </a:r>
            <a:endParaRPr lang="fr-FR" dirty="0">
              <a:solidFill>
                <a:srgbClr val="2F3788"/>
              </a:solidFill>
              <a:latin typeface="Aptos" panose="020B0004020202020204" pitchFamily="34" charset="0"/>
            </a:endParaRPr>
          </a:p>
        </p:txBody>
      </p:sp>
      <p:pic>
        <p:nvPicPr>
          <p:cNvPr id="7" name="Image 6" descr="Une image contenant logo, texte, Police, Graphique&#10;&#10;Description générée automatiquement">
            <a:extLst>
              <a:ext uri="{FF2B5EF4-FFF2-40B4-BE49-F238E27FC236}">
                <a16:creationId xmlns:a16="http://schemas.microsoft.com/office/drawing/2014/main" id="{B58231BB-A4DA-44A5-F529-DC34870EB3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Tree>
    <p:extLst>
      <p:ext uri="{BB962C8B-B14F-4D97-AF65-F5344CB8AC3E}">
        <p14:creationId xmlns:p14="http://schemas.microsoft.com/office/powerpoint/2010/main" val="1367410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014A32D-48F5-E451-9F24-32D4F46C18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6315" y="0"/>
            <a:ext cx="9699369" cy="6858000"/>
          </a:xfrm>
        </p:spPr>
      </p:pic>
      <p:sp>
        <p:nvSpPr>
          <p:cNvPr id="6" name="ZoneTexte 5">
            <a:extLst>
              <a:ext uri="{FF2B5EF4-FFF2-40B4-BE49-F238E27FC236}">
                <a16:creationId xmlns:a16="http://schemas.microsoft.com/office/drawing/2014/main" id="{31485BC9-AD58-E7B0-4466-F702B6A28314}"/>
              </a:ext>
            </a:extLst>
          </p:cNvPr>
          <p:cNvSpPr txBox="1"/>
          <p:nvPr/>
        </p:nvSpPr>
        <p:spPr>
          <a:xfrm>
            <a:off x="1351090" y="638086"/>
            <a:ext cx="6096000" cy="1200329"/>
          </a:xfrm>
          <a:prstGeom prst="rect">
            <a:avLst/>
          </a:prstGeom>
          <a:solidFill>
            <a:schemeClr val="bg1"/>
          </a:solidFill>
          <a:ln>
            <a:solidFill>
              <a:srgbClr val="2F3788"/>
            </a:solidFill>
          </a:ln>
        </p:spPr>
        <p:txBody>
          <a:bodyPr wrap="square">
            <a:spAutoFit/>
          </a:bodyPr>
          <a:lstStyle/>
          <a:p>
            <a:pPr marL="0" indent="0">
              <a:buNone/>
            </a:pPr>
            <a:r>
              <a:rPr lang="fr-FR" sz="1800" dirty="0">
                <a:solidFill>
                  <a:srgbClr val="2F3788"/>
                </a:solidFill>
              </a:rPr>
              <a:t>La présence d’un couloir secondaire de migration de l’avifaune rend la position de l’éolienne E1 incertaine.</a:t>
            </a:r>
          </a:p>
          <a:p>
            <a:pPr marL="0" indent="0">
              <a:buNone/>
            </a:pPr>
            <a:r>
              <a:rPr lang="fr-FR" sz="1800" dirty="0">
                <a:solidFill>
                  <a:srgbClr val="2F3788"/>
                </a:solidFill>
              </a:rPr>
              <a:t>Pour respecter ce couloir, la décision a été prise de déplacer l’ensemble du projet vers le nord-est. </a:t>
            </a:r>
          </a:p>
        </p:txBody>
      </p:sp>
      <p:sp>
        <p:nvSpPr>
          <p:cNvPr id="2" name="Espace réservé du numéro de diapositive 1">
            <a:extLst>
              <a:ext uri="{FF2B5EF4-FFF2-40B4-BE49-F238E27FC236}">
                <a16:creationId xmlns:a16="http://schemas.microsoft.com/office/drawing/2014/main" id="{1AAA426F-BA2F-9BDF-1181-8C002219D80A}"/>
              </a:ext>
            </a:extLst>
          </p:cNvPr>
          <p:cNvSpPr>
            <a:spLocks noGrp="1"/>
          </p:cNvSpPr>
          <p:nvPr>
            <p:ph type="sldNum" sz="quarter" idx="12"/>
          </p:nvPr>
        </p:nvSpPr>
        <p:spPr/>
        <p:txBody>
          <a:bodyPr/>
          <a:lstStyle/>
          <a:p>
            <a:fld id="{5BC560CE-0B72-4710-ABC5-CF3B1A64037D}" type="slidenum">
              <a:rPr lang="fr-FR" smtClean="0"/>
              <a:t>10</a:t>
            </a:fld>
            <a:endParaRPr lang="fr-FR"/>
          </a:p>
        </p:txBody>
      </p:sp>
    </p:spTree>
    <p:extLst>
      <p:ext uri="{BB962C8B-B14F-4D97-AF65-F5344CB8AC3E}">
        <p14:creationId xmlns:p14="http://schemas.microsoft.com/office/powerpoint/2010/main" val="10343596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014A32D-48F5-E451-9F24-32D4F46C18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6315" y="0"/>
            <a:ext cx="9699369" cy="6858000"/>
          </a:xfrm>
        </p:spPr>
      </p:pic>
      <p:sp>
        <p:nvSpPr>
          <p:cNvPr id="3" name="ZoneTexte 2">
            <a:extLst>
              <a:ext uri="{FF2B5EF4-FFF2-40B4-BE49-F238E27FC236}">
                <a16:creationId xmlns:a16="http://schemas.microsoft.com/office/drawing/2014/main" id="{6CAA36CC-58D7-4D94-384A-36FBC792DAA8}"/>
              </a:ext>
            </a:extLst>
          </p:cNvPr>
          <p:cNvSpPr txBox="1"/>
          <p:nvPr/>
        </p:nvSpPr>
        <p:spPr>
          <a:xfrm>
            <a:off x="1352549" y="640914"/>
            <a:ext cx="9496425" cy="1754326"/>
          </a:xfrm>
          <a:prstGeom prst="rect">
            <a:avLst/>
          </a:prstGeom>
          <a:solidFill>
            <a:schemeClr val="bg1"/>
          </a:solidFill>
          <a:ln>
            <a:solidFill>
              <a:srgbClr val="2F3788"/>
            </a:solidFill>
          </a:ln>
        </p:spPr>
        <p:txBody>
          <a:bodyPr wrap="square">
            <a:spAutoFit/>
          </a:bodyPr>
          <a:lstStyle/>
          <a:p>
            <a:pPr marL="0" indent="0">
              <a:buNone/>
            </a:pPr>
            <a:r>
              <a:rPr lang="fr-FR" sz="1800" dirty="0">
                <a:solidFill>
                  <a:srgbClr val="2F3788"/>
                </a:solidFill>
              </a:rPr>
              <a:t>La réponse de la DIRCAM à notre préconsultation indique que les éoliennes E1 et E2 doivent être abaissées afin d’éviter toute gêne radioélectrique (hauteur maximale de 100 m pour E1 et 173 m pour E2).</a:t>
            </a:r>
          </a:p>
          <a:p>
            <a:pPr marL="0" indent="0">
              <a:buNone/>
            </a:pPr>
            <a:r>
              <a:rPr lang="fr-FR" sz="1800" dirty="0">
                <a:solidFill>
                  <a:srgbClr val="2F3788"/>
                </a:solidFill>
              </a:rPr>
              <a:t>Pour respecter cette contrainte, tout en assurant la viabilité du projet, le choix a été d’abaisser E2 à 173 mètres et de déplacer E1 derrière une éolienne déjà construite plus au sud et créant ainsi un masque cachant E1 du radar militaire de Saint-Dizier.</a:t>
            </a:r>
          </a:p>
        </p:txBody>
      </p:sp>
      <p:sp>
        <p:nvSpPr>
          <p:cNvPr id="2" name="Espace réservé du numéro de diapositive 1">
            <a:extLst>
              <a:ext uri="{FF2B5EF4-FFF2-40B4-BE49-F238E27FC236}">
                <a16:creationId xmlns:a16="http://schemas.microsoft.com/office/drawing/2014/main" id="{12F89F01-11CB-9D57-926D-D5CC1CF53CA0}"/>
              </a:ext>
            </a:extLst>
          </p:cNvPr>
          <p:cNvSpPr>
            <a:spLocks noGrp="1"/>
          </p:cNvSpPr>
          <p:nvPr>
            <p:ph type="sldNum" sz="quarter" idx="12"/>
          </p:nvPr>
        </p:nvSpPr>
        <p:spPr/>
        <p:txBody>
          <a:bodyPr/>
          <a:lstStyle/>
          <a:p>
            <a:fld id="{5BC560CE-0B72-4710-ABC5-CF3B1A64037D}" type="slidenum">
              <a:rPr lang="fr-FR" smtClean="0"/>
              <a:t>11</a:t>
            </a:fld>
            <a:endParaRPr lang="fr-FR"/>
          </a:p>
        </p:txBody>
      </p:sp>
    </p:spTree>
    <p:extLst>
      <p:ext uri="{BB962C8B-B14F-4D97-AF65-F5344CB8AC3E}">
        <p14:creationId xmlns:p14="http://schemas.microsoft.com/office/powerpoint/2010/main" val="2593486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BE481E-2AB9-C335-A7BC-92E29C95C76A}"/>
              </a:ext>
            </a:extLst>
          </p:cNvPr>
          <p:cNvSpPr>
            <a:spLocks noGrp="1"/>
          </p:cNvSpPr>
          <p:nvPr>
            <p:ph type="title"/>
          </p:nvPr>
        </p:nvSpPr>
        <p:spPr/>
        <p:txBody>
          <a:bodyPr>
            <a:noAutofit/>
          </a:bodyPr>
          <a:lstStyle/>
          <a:p>
            <a:r>
              <a:rPr lang="fr-FR" dirty="0">
                <a:solidFill>
                  <a:srgbClr val="2F3788"/>
                </a:solidFill>
              </a:rPr>
              <a:t>Caractéristiques du projet et puissance projetée</a:t>
            </a:r>
          </a:p>
        </p:txBody>
      </p:sp>
      <p:sp>
        <p:nvSpPr>
          <p:cNvPr id="3" name="Espace réservé du contenu 2">
            <a:extLst>
              <a:ext uri="{FF2B5EF4-FFF2-40B4-BE49-F238E27FC236}">
                <a16:creationId xmlns:a16="http://schemas.microsoft.com/office/drawing/2014/main" id="{37392A14-075C-FEE6-CBD0-E0E38968E6D8}"/>
              </a:ext>
            </a:extLst>
          </p:cNvPr>
          <p:cNvSpPr>
            <a:spLocks noGrp="1"/>
          </p:cNvSpPr>
          <p:nvPr>
            <p:ph idx="1"/>
          </p:nvPr>
        </p:nvSpPr>
        <p:spPr/>
        <p:txBody>
          <a:bodyPr>
            <a:normAutofit/>
          </a:bodyPr>
          <a:lstStyle/>
          <a:p>
            <a:pPr marL="0" indent="0">
              <a:buNone/>
            </a:pPr>
            <a:r>
              <a:rPr lang="fr-FR" sz="2400" dirty="0">
                <a:solidFill>
                  <a:srgbClr val="2F3788"/>
                </a:solidFill>
              </a:rPr>
              <a:t>Le projet éolien de l’Ormaie est constitué de 3 éoliennes :</a:t>
            </a:r>
          </a:p>
          <a:p>
            <a:pPr>
              <a:buFontTx/>
              <a:buChar char="-"/>
            </a:pPr>
            <a:r>
              <a:rPr lang="fr-FR" sz="2400" dirty="0">
                <a:solidFill>
                  <a:srgbClr val="2F3788"/>
                </a:solidFill>
              </a:rPr>
              <a:t>Modèle prévisionnel : Vestas V150,</a:t>
            </a:r>
          </a:p>
          <a:p>
            <a:pPr>
              <a:buFontTx/>
              <a:buChar char="-"/>
            </a:pPr>
            <a:r>
              <a:rPr lang="fr-FR" sz="2400" dirty="0">
                <a:solidFill>
                  <a:srgbClr val="2F3788"/>
                </a:solidFill>
              </a:rPr>
              <a:t>Entre 173 et 180 mètres bout de pale,</a:t>
            </a:r>
          </a:p>
          <a:p>
            <a:pPr>
              <a:buFontTx/>
              <a:buChar char="-"/>
            </a:pPr>
            <a:r>
              <a:rPr lang="fr-FR" sz="2400" dirty="0">
                <a:solidFill>
                  <a:srgbClr val="2F3788"/>
                </a:solidFill>
              </a:rPr>
              <a:t>Puissance unitaire : 6 MW</a:t>
            </a:r>
          </a:p>
          <a:p>
            <a:pPr>
              <a:buFontTx/>
              <a:buChar char="-"/>
            </a:pPr>
            <a:r>
              <a:rPr lang="fr-FR" sz="2400" dirty="0">
                <a:solidFill>
                  <a:srgbClr val="2F3788"/>
                </a:solidFill>
              </a:rPr>
              <a:t>Puissance totale projeté : 18 MW</a:t>
            </a:r>
          </a:p>
          <a:p>
            <a:pPr>
              <a:buFontTx/>
              <a:buChar char="-"/>
            </a:pPr>
            <a:r>
              <a:rPr lang="fr-FR" sz="2400" dirty="0">
                <a:solidFill>
                  <a:srgbClr val="2F3788"/>
                </a:solidFill>
              </a:rPr>
              <a:t>1 Poste de Livraison prévu au pied de E1</a:t>
            </a:r>
          </a:p>
          <a:p>
            <a:pPr>
              <a:buFontTx/>
              <a:buChar char="-"/>
            </a:pPr>
            <a:endParaRPr lang="fr-FR" sz="2400" dirty="0">
              <a:solidFill>
                <a:srgbClr val="2F3788"/>
              </a:solidFill>
            </a:endParaRPr>
          </a:p>
          <a:p>
            <a:pPr marL="0" indent="0">
              <a:buNone/>
            </a:pPr>
            <a:r>
              <a:rPr lang="fr-FR" sz="2400" dirty="0">
                <a:solidFill>
                  <a:srgbClr val="2F3788"/>
                </a:solidFill>
              </a:rPr>
              <a:t>Le coût prévisionnel du projet est de 1,3 millions d’euros par Mégawatt. Soit 23,4 millions d’euros pour l’intégralité du projet.</a:t>
            </a:r>
          </a:p>
          <a:p>
            <a:pPr marL="0" indent="0">
              <a:buNone/>
            </a:pPr>
            <a:endParaRPr lang="fr-FR" sz="2400" dirty="0">
              <a:solidFill>
                <a:srgbClr val="2F3788"/>
              </a:solidFill>
            </a:endParaRPr>
          </a:p>
        </p:txBody>
      </p:sp>
      <p:pic>
        <p:nvPicPr>
          <p:cNvPr id="4" name="Image 3" descr="Une image contenant logo, texte, Police, Graphique&#10;&#10;Description générée automatiquement">
            <a:extLst>
              <a:ext uri="{FF2B5EF4-FFF2-40B4-BE49-F238E27FC236}">
                <a16:creationId xmlns:a16="http://schemas.microsoft.com/office/drawing/2014/main" id="{7530BB1A-1348-D930-8213-AA462EACF0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40F37183-5BF3-4A8E-7786-5EF2F391BFEB}"/>
              </a:ext>
            </a:extLst>
          </p:cNvPr>
          <p:cNvSpPr>
            <a:spLocks noGrp="1"/>
          </p:cNvSpPr>
          <p:nvPr>
            <p:ph type="sldNum" sz="quarter" idx="12"/>
          </p:nvPr>
        </p:nvSpPr>
        <p:spPr/>
        <p:txBody>
          <a:bodyPr/>
          <a:lstStyle/>
          <a:p>
            <a:pPr algn="ctr"/>
            <a:fld id="{5BC560CE-0B72-4710-ABC5-CF3B1A64037D}" type="slidenum">
              <a:rPr lang="fr-FR" smtClean="0"/>
              <a:pPr algn="ctr"/>
              <a:t>12</a:t>
            </a:fld>
            <a:endParaRPr lang="fr-FR" dirty="0"/>
          </a:p>
        </p:txBody>
      </p:sp>
    </p:spTree>
    <p:extLst>
      <p:ext uri="{BB962C8B-B14F-4D97-AF65-F5344CB8AC3E}">
        <p14:creationId xmlns:p14="http://schemas.microsoft.com/office/powerpoint/2010/main" val="2675834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carte, diagramme, Police&#10;&#10;Description générée automatiquement">
            <a:extLst>
              <a:ext uri="{FF2B5EF4-FFF2-40B4-BE49-F238E27FC236}">
                <a16:creationId xmlns:a16="http://schemas.microsoft.com/office/drawing/2014/main" id="{2DAA25E3-3CDF-88F0-4507-6835BAA027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6316" y="0"/>
            <a:ext cx="9699368" cy="6858000"/>
          </a:xfrm>
        </p:spPr>
      </p:pic>
      <p:sp>
        <p:nvSpPr>
          <p:cNvPr id="3" name="ZoneTexte 2">
            <a:extLst>
              <a:ext uri="{FF2B5EF4-FFF2-40B4-BE49-F238E27FC236}">
                <a16:creationId xmlns:a16="http://schemas.microsoft.com/office/drawing/2014/main" id="{BC8AE24E-8441-117E-ED0F-E91E84350E8A}"/>
              </a:ext>
            </a:extLst>
          </p:cNvPr>
          <p:cNvSpPr txBox="1"/>
          <p:nvPr/>
        </p:nvSpPr>
        <p:spPr>
          <a:xfrm>
            <a:off x="2743199" y="6355914"/>
            <a:ext cx="3352801" cy="369332"/>
          </a:xfrm>
          <a:prstGeom prst="rect">
            <a:avLst/>
          </a:prstGeom>
          <a:solidFill>
            <a:schemeClr val="bg1"/>
          </a:solidFill>
          <a:ln>
            <a:solidFill>
              <a:srgbClr val="2F3788"/>
            </a:solidFill>
          </a:ln>
        </p:spPr>
        <p:txBody>
          <a:bodyPr wrap="square">
            <a:spAutoFit/>
          </a:bodyPr>
          <a:lstStyle/>
          <a:p>
            <a:pPr marL="0" indent="0">
              <a:buNone/>
            </a:pPr>
            <a:r>
              <a:rPr lang="fr-FR" sz="1800" dirty="0">
                <a:solidFill>
                  <a:srgbClr val="2F3788"/>
                </a:solidFill>
              </a:rPr>
              <a:t>Poste de livraison au pied de E1.</a:t>
            </a:r>
          </a:p>
        </p:txBody>
      </p:sp>
      <p:sp>
        <p:nvSpPr>
          <p:cNvPr id="4" name="Ellipse 3">
            <a:extLst>
              <a:ext uri="{FF2B5EF4-FFF2-40B4-BE49-F238E27FC236}">
                <a16:creationId xmlns:a16="http://schemas.microsoft.com/office/drawing/2014/main" id="{DFCEEC2A-A600-06E6-3D89-3A1FB81EE309}"/>
              </a:ext>
            </a:extLst>
          </p:cNvPr>
          <p:cNvSpPr/>
          <p:nvPr/>
        </p:nvSpPr>
        <p:spPr>
          <a:xfrm>
            <a:off x="1857375" y="6086475"/>
            <a:ext cx="180975" cy="1905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u numéro de diapositive 1">
            <a:extLst>
              <a:ext uri="{FF2B5EF4-FFF2-40B4-BE49-F238E27FC236}">
                <a16:creationId xmlns:a16="http://schemas.microsoft.com/office/drawing/2014/main" id="{237247EC-C6FC-5F70-512E-BFB61CD40823}"/>
              </a:ext>
            </a:extLst>
          </p:cNvPr>
          <p:cNvSpPr>
            <a:spLocks noGrp="1"/>
          </p:cNvSpPr>
          <p:nvPr>
            <p:ph type="sldNum" sz="quarter" idx="12"/>
          </p:nvPr>
        </p:nvSpPr>
        <p:spPr/>
        <p:txBody>
          <a:bodyPr/>
          <a:lstStyle/>
          <a:p>
            <a:fld id="{5BC560CE-0B72-4710-ABC5-CF3B1A64037D}" type="slidenum">
              <a:rPr lang="fr-FR" smtClean="0"/>
              <a:t>13</a:t>
            </a:fld>
            <a:endParaRPr lang="fr-FR"/>
          </a:p>
        </p:txBody>
      </p:sp>
    </p:spTree>
    <p:extLst>
      <p:ext uri="{BB962C8B-B14F-4D97-AF65-F5344CB8AC3E}">
        <p14:creationId xmlns:p14="http://schemas.microsoft.com/office/powerpoint/2010/main" val="31414608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DAA25E3-3CDF-88F0-4507-6835BAA027D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6316" y="0"/>
            <a:ext cx="9699368" cy="6858000"/>
          </a:xfrm>
        </p:spPr>
      </p:pic>
      <p:sp>
        <p:nvSpPr>
          <p:cNvPr id="2" name="ZoneTexte 1">
            <a:extLst>
              <a:ext uri="{FF2B5EF4-FFF2-40B4-BE49-F238E27FC236}">
                <a16:creationId xmlns:a16="http://schemas.microsoft.com/office/drawing/2014/main" id="{6C0A8D6E-873B-3520-A0B0-BA59DEE1810E}"/>
              </a:ext>
            </a:extLst>
          </p:cNvPr>
          <p:cNvSpPr txBox="1"/>
          <p:nvPr/>
        </p:nvSpPr>
        <p:spPr>
          <a:xfrm>
            <a:off x="2743199" y="6355914"/>
            <a:ext cx="3352801" cy="369332"/>
          </a:xfrm>
          <a:prstGeom prst="rect">
            <a:avLst/>
          </a:prstGeom>
          <a:solidFill>
            <a:schemeClr val="bg1"/>
          </a:solidFill>
          <a:ln>
            <a:solidFill>
              <a:srgbClr val="2F3788"/>
            </a:solidFill>
          </a:ln>
        </p:spPr>
        <p:txBody>
          <a:bodyPr wrap="square">
            <a:spAutoFit/>
          </a:bodyPr>
          <a:lstStyle/>
          <a:p>
            <a:pPr marL="0" indent="0">
              <a:buNone/>
            </a:pPr>
            <a:r>
              <a:rPr lang="fr-FR" sz="1800" dirty="0">
                <a:solidFill>
                  <a:srgbClr val="2F3788"/>
                </a:solidFill>
              </a:rPr>
              <a:t>Poste de livraison au pied de E1.</a:t>
            </a:r>
          </a:p>
        </p:txBody>
      </p:sp>
      <p:sp>
        <p:nvSpPr>
          <p:cNvPr id="3" name="Ellipse 2">
            <a:extLst>
              <a:ext uri="{FF2B5EF4-FFF2-40B4-BE49-F238E27FC236}">
                <a16:creationId xmlns:a16="http://schemas.microsoft.com/office/drawing/2014/main" id="{FC7DD2D0-1D57-DCE3-0F6C-D8784ED8721E}"/>
              </a:ext>
            </a:extLst>
          </p:cNvPr>
          <p:cNvSpPr/>
          <p:nvPr/>
        </p:nvSpPr>
        <p:spPr>
          <a:xfrm>
            <a:off x="1857375" y="6086475"/>
            <a:ext cx="180975" cy="1905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Espace réservé du numéro de diapositive 3">
            <a:extLst>
              <a:ext uri="{FF2B5EF4-FFF2-40B4-BE49-F238E27FC236}">
                <a16:creationId xmlns:a16="http://schemas.microsoft.com/office/drawing/2014/main" id="{DF6C86C7-7920-73E4-1AF7-EF24EFB31D32}"/>
              </a:ext>
            </a:extLst>
          </p:cNvPr>
          <p:cNvSpPr>
            <a:spLocks noGrp="1"/>
          </p:cNvSpPr>
          <p:nvPr>
            <p:ph type="sldNum" sz="quarter" idx="12"/>
          </p:nvPr>
        </p:nvSpPr>
        <p:spPr/>
        <p:txBody>
          <a:bodyPr/>
          <a:lstStyle/>
          <a:p>
            <a:fld id="{5BC560CE-0B72-4710-ABC5-CF3B1A64037D}" type="slidenum">
              <a:rPr lang="fr-FR" smtClean="0"/>
              <a:t>14</a:t>
            </a:fld>
            <a:endParaRPr lang="fr-FR"/>
          </a:p>
        </p:txBody>
      </p:sp>
    </p:spTree>
    <p:extLst>
      <p:ext uri="{BB962C8B-B14F-4D97-AF65-F5344CB8AC3E}">
        <p14:creationId xmlns:p14="http://schemas.microsoft.com/office/powerpoint/2010/main" val="31335756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CC1101-14D8-1095-F56B-035027E3C380}"/>
              </a:ext>
            </a:extLst>
          </p:cNvPr>
          <p:cNvSpPr>
            <a:spLocks noGrp="1"/>
          </p:cNvSpPr>
          <p:nvPr>
            <p:ph type="title"/>
          </p:nvPr>
        </p:nvSpPr>
        <p:spPr/>
        <p:txBody>
          <a:bodyPr/>
          <a:lstStyle/>
          <a:p>
            <a:r>
              <a:rPr lang="fr-FR" dirty="0">
                <a:solidFill>
                  <a:srgbClr val="2F3788"/>
                </a:solidFill>
              </a:rPr>
              <a:t>Impacts potentiels sur l’environnement</a:t>
            </a:r>
            <a:br>
              <a:rPr lang="fr-FR" dirty="0">
                <a:solidFill>
                  <a:srgbClr val="2F3788"/>
                </a:solidFill>
              </a:rPr>
            </a:br>
            <a:endParaRPr lang="fr-FR" dirty="0">
              <a:solidFill>
                <a:srgbClr val="2F3788"/>
              </a:solidFill>
            </a:endParaRPr>
          </a:p>
        </p:txBody>
      </p:sp>
      <p:grpSp>
        <p:nvGrpSpPr>
          <p:cNvPr id="12" name="Groupe 11">
            <a:extLst>
              <a:ext uri="{FF2B5EF4-FFF2-40B4-BE49-F238E27FC236}">
                <a16:creationId xmlns:a16="http://schemas.microsoft.com/office/drawing/2014/main" id="{AA4BB1D9-7271-45F8-7C15-CCCAD03FFD81}"/>
              </a:ext>
            </a:extLst>
          </p:cNvPr>
          <p:cNvGrpSpPr/>
          <p:nvPr/>
        </p:nvGrpSpPr>
        <p:grpSpPr>
          <a:xfrm>
            <a:off x="370309" y="1690688"/>
            <a:ext cx="11448000" cy="4257907"/>
            <a:chOff x="373125" y="1907075"/>
            <a:chExt cx="11448000" cy="4257907"/>
          </a:xfrm>
        </p:grpSpPr>
        <p:pic>
          <p:nvPicPr>
            <p:cNvPr id="6" name="Image 5">
              <a:extLst>
                <a:ext uri="{FF2B5EF4-FFF2-40B4-BE49-F238E27FC236}">
                  <a16:creationId xmlns:a16="http://schemas.microsoft.com/office/drawing/2014/main" id="{FB0B00BA-CAEA-8516-DF1A-D4214829616A}"/>
                </a:ext>
              </a:extLst>
            </p:cNvPr>
            <p:cNvPicPr>
              <a:picLocks noChangeAspect="1"/>
            </p:cNvPicPr>
            <p:nvPr/>
          </p:nvPicPr>
          <p:blipFill>
            <a:blip r:embed="rId3"/>
            <a:stretch>
              <a:fillRect/>
            </a:stretch>
          </p:blipFill>
          <p:spPr>
            <a:xfrm>
              <a:off x="373125" y="2204982"/>
              <a:ext cx="11446875" cy="3960000"/>
            </a:xfrm>
            <a:prstGeom prst="rect">
              <a:avLst/>
            </a:prstGeom>
            <a:ln>
              <a:noFill/>
            </a:ln>
          </p:spPr>
        </p:pic>
        <p:pic>
          <p:nvPicPr>
            <p:cNvPr id="8" name="Image 7">
              <a:extLst>
                <a:ext uri="{FF2B5EF4-FFF2-40B4-BE49-F238E27FC236}">
                  <a16:creationId xmlns:a16="http://schemas.microsoft.com/office/drawing/2014/main" id="{9D231844-6ED3-085D-39FC-1D304B803D25}"/>
                </a:ext>
              </a:extLst>
            </p:cNvPr>
            <p:cNvPicPr>
              <a:picLocks noChangeAspect="1"/>
            </p:cNvPicPr>
            <p:nvPr/>
          </p:nvPicPr>
          <p:blipFill>
            <a:blip r:embed="rId4"/>
            <a:stretch>
              <a:fillRect/>
            </a:stretch>
          </p:blipFill>
          <p:spPr>
            <a:xfrm>
              <a:off x="373125" y="1907075"/>
              <a:ext cx="11448000" cy="300569"/>
            </a:xfrm>
            <a:prstGeom prst="rect">
              <a:avLst/>
            </a:prstGeom>
            <a:ln>
              <a:noFill/>
            </a:ln>
          </p:spPr>
        </p:pic>
      </p:grpSp>
      <p:sp>
        <p:nvSpPr>
          <p:cNvPr id="9" name="ZoneTexte 8">
            <a:extLst>
              <a:ext uri="{FF2B5EF4-FFF2-40B4-BE49-F238E27FC236}">
                <a16:creationId xmlns:a16="http://schemas.microsoft.com/office/drawing/2014/main" id="{C5B9C09D-1AC8-4D1E-1D1D-3B2F80C70744}"/>
              </a:ext>
            </a:extLst>
          </p:cNvPr>
          <p:cNvSpPr txBox="1"/>
          <p:nvPr/>
        </p:nvSpPr>
        <p:spPr>
          <a:xfrm>
            <a:off x="1495424" y="5948595"/>
            <a:ext cx="6359797" cy="830997"/>
          </a:xfrm>
          <a:prstGeom prst="rect">
            <a:avLst/>
          </a:prstGeom>
          <a:noFill/>
        </p:spPr>
        <p:txBody>
          <a:bodyPr wrap="square" rtlCol="0">
            <a:spAutoFit/>
          </a:bodyPr>
          <a:lstStyle/>
          <a:p>
            <a:pPr algn="ctr"/>
            <a:r>
              <a:rPr lang="fr-FR" sz="2400" b="1" dirty="0">
                <a:solidFill>
                  <a:srgbClr val="FF0000"/>
                </a:solidFill>
              </a:rPr>
              <a:t>Évite l’émission annuelle de 16 464 t eq. CO2 pour la production d’énergie.</a:t>
            </a:r>
          </a:p>
        </p:txBody>
      </p:sp>
      <p:pic>
        <p:nvPicPr>
          <p:cNvPr id="14" name="Image 13">
            <a:extLst>
              <a:ext uri="{FF2B5EF4-FFF2-40B4-BE49-F238E27FC236}">
                <a16:creationId xmlns:a16="http://schemas.microsoft.com/office/drawing/2014/main" id="{71824AFD-5813-CA5D-7B6C-35D1F1B83634}"/>
              </a:ext>
            </a:extLst>
          </p:cNvPr>
          <p:cNvPicPr>
            <a:picLocks noChangeAspect="1"/>
          </p:cNvPicPr>
          <p:nvPr/>
        </p:nvPicPr>
        <p:blipFill>
          <a:blip r:embed="rId5"/>
          <a:stretch>
            <a:fillRect/>
          </a:stretch>
        </p:blipFill>
        <p:spPr>
          <a:xfrm>
            <a:off x="7884921" y="6040658"/>
            <a:ext cx="3932261" cy="739204"/>
          </a:xfrm>
          <a:prstGeom prst="rect">
            <a:avLst/>
          </a:prstGeom>
          <a:ln>
            <a:solidFill>
              <a:schemeClr val="tx1"/>
            </a:solidFill>
          </a:ln>
        </p:spPr>
      </p:pic>
      <p:sp>
        <p:nvSpPr>
          <p:cNvPr id="3" name="Espace réservé du numéro de diapositive 2">
            <a:extLst>
              <a:ext uri="{FF2B5EF4-FFF2-40B4-BE49-F238E27FC236}">
                <a16:creationId xmlns:a16="http://schemas.microsoft.com/office/drawing/2014/main" id="{781BBD87-FC45-DCA9-508F-49615C100E3C}"/>
              </a:ext>
            </a:extLst>
          </p:cNvPr>
          <p:cNvSpPr>
            <a:spLocks noGrp="1"/>
          </p:cNvSpPr>
          <p:nvPr>
            <p:ph type="sldNum" sz="quarter" idx="12"/>
          </p:nvPr>
        </p:nvSpPr>
        <p:spPr>
          <a:xfrm>
            <a:off x="9448800" y="6410260"/>
            <a:ext cx="2743200" cy="365125"/>
          </a:xfrm>
        </p:spPr>
        <p:txBody>
          <a:bodyPr/>
          <a:lstStyle/>
          <a:p>
            <a:fld id="{5BC560CE-0B72-4710-ABC5-CF3B1A64037D}" type="slidenum">
              <a:rPr lang="fr-FR" smtClean="0"/>
              <a:t>15</a:t>
            </a:fld>
            <a:endParaRPr lang="fr-FR" dirty="0"/>
          </a:p>
        </p:txBody>
      </p:sp>
    </p:spTree>
    <p:extLst>
      <p:ext uri="{BB962C8B-B14F-4D97-AF65-F5344CB8AC3E}">
        <p14:creationId xmlns:p14="http://schemas.microsoft.com/office/powerpoint/2010/main" val="23385462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B39E5A-8BFD-AD5E-8824-DA4C41269EEB}"/>
              </a:ext>
            </a:extLst>
          </p:cNvPr>
          <p:cNvSpPr>
            <a:spLocks noGrp="1"/>
          </p:cNvSpPr>
          <p:nvPr>
            <p:ph type="title"/>
          </p:nvPr>
        </p:nvSpPr>
        <p:spPr/>
        <p:txBody>
          <a:bodyPr/>
          <a:lstStyle/>
          <a:p>
            <a:r>
              <a:rPr lang="fr-FR" dirty="0">
                <a:solidFill>
                  <a:srgbClr val="2F3788"/>
                </a:solidFill>
              </a:rPr>
              <a:t>Impacts potentiels sur l’aménagement du territoire</a:t>
            </a:r>
          </a:p>
        </p:txBody>
      </p:sp>
      <p:grpSp>
        <p:nvGrpSpPr>
          <p:cNvPr id="15" name="Groupe 14">
            <a:extLst>
              <a:ext uri="{FF2B5EF4-FFF2-40B4-BE49-F238E27FC236}">
                <a16:creationId xmlns:a16="http://schemas.microsoft.com/office/drawing/2014/main" id="{47739647-9951-FD0C-62F0-A463E3795CF6}"/>
              </a:ext>
            </a:extLst>
          </p:cNvPr>
          <p:cNvGrpSpPr/>
          <p:nvPr/>
        </p:nvGrpSpPr>
        <p:grpSpPr>
          <a:xfrm>
            <a:off x="372000" y="1690688"/>
            <a:ext cx="11448000" cy="3803328"/>
            <a:chOff x="238125" y="1648615"/>
            <a:chExt cx="11448000" cy="3803328"/>
          </a:xfrm>
        </p:grpSpPr>
        <p:pic>
          <p:nvPicPr>
            <p:cNvPr id="8" name="Image 7">
              <a:extLst>
                <a:ext uri="{FF2B5EF4-FFF2-40B4-BE49-F238E27FC236}">
                  <a16:creationId xmlns:a16="http://schemas.microsoft.com/office/drawing/2014/main" id="{5CF93325-59B4-21BE-653F-FBB29C39263D}"/>
                </a:ext>
              </a:extLst>
            </p:cNvPr>
            <p:cNvPicPr>
              <a:picLocks noChangeAspect="1"/>
            </p:cNvPicPr>
            <p:nvPr/>
          </p:nvPicPr>
          <p:blipFill>
            <a:blip r:embed="rId2"/>
            <a:stretch>
              <a:fillRect/>
            </a:stretch>
          </p:blipFill>
          <p:spPr>
            <a:xfrm>
              <a:off x="238125" y="4858736"/>
              <a:ext cx="11448000" cy="593207"/>
            </a:xfrm>
            <a:prstGeom prst="rect">
              <a:avLst/>
            </a:prstGeom>
            <a:ln>
              <a:noFill/>
            </a:ln>
          </p:spPr>
        </p:pic>
        <p:grpSp>
          <p:nvGrpSpPr>
            <p:cNvPr id="14" name="Groupe 13">
              <a:extLst>
                <a:ext uri="{FF2B5EF4-FFF2-40B4-BE49-F238E27FC236}">
                  <a16:creationId xmlns:a16="http://schemas.microsoft.com/office/drawing/2014/main" id="{15AD55DD-0F9A-38A1-B70A-A25FD21E4278}"/>
                </a:ext>
              </a:extLst>
            </p:cNvPr>
            <p:cNvGrpSpPr/>
            <p:nvPr/>
          </p:nvGrpSpPr>
          <p:grpSpPr>
            <a:xfrm>
              <a:off x="238125" y="1648615"/>
              <a:ext cx="11448000" cy="3210121"/>
              <a:chOff x="238125" y="1648615"/>
              <a:chExt cx="11448000" cy="3210121"/>
            </a:xfrm>
          </p:grpSpPr>
          <p:pic>
            <p:nvPicPr>
              <p:cNvPr id="6" name="Image 5">
                <a:extLst>
                  <a:ext uri="{FF2B5EF4-FFF2-40B4-BE49-F238E27FC236}">
                    <a16:creationId xmlns:a16="http://schemas.microsoft.com/office/drawing/2014/main" id="{AB9DB903-9C2C-6BF6-3D5A-021457AF2DB1}"/>
                  </a:ext>
                </a:extLst>
              </p:cNvPr>
              <p:cNvPicPr>
                <a:picLocks noChangeAspect="1"/>
              </p:cNvPicPr>
              <p:nvPr/>
            </p:nvPicPr>
            <p:blipFill>
              <a:blip r:embed="rId3"/>
              <a:stretch>
                <a:fillRect/>
              </a:stretch>
            </p:blipFill>
            <p:spPr>
              <a:xfrm>
                <a:off x="238125" y="1648615"/>
                <a:ext cx="11448000" cy="1486291"/>
              </a:xfrm>
              <a:prstGeom prst="rect">
                <a:avLst/>
              </a:prstGeom>
              <a:ln>
                <a:noFill/>
              </a:ln>
            </p:spPr>
          </p:pic>
          <p:pic>
            <p:nvPicPr>
              <p:cNvPr id="10" name="Image 9">
                <a:extLst>
                  <a:ext uri="{FF2B5EF4-FFF2-40B4-BE49-F238E27FC236}">
                    <a16:creationId xmlns:a16="http://schemas.microsoft.com/office/drawing/2014/main" id="{BA62039F-E909-A449-555E-ED43ABA8FAC4}"/>
                  </a:ext>
                </a:extLst>
              </p:cNvPr>
              <p:cNvPicPr>
                <a:picLocks noChangeAspect="1"/>
              </p:cNvPicPr>
              <p:nvPr/>
            </p:nvPicPr>
            <p:blipFill>
              <a:blip r:embed="rId4"/>
              <a:stretch>
                <a:fillRect/>
              </a:stretch>
            </p:blipFill>
            <p:spPr>
              <a:xfrm>
                <a:off x="238125" y="3134906"/>
                <a:ext cx="11448000" cy="1723830"/>
              </a:xfrm>
              <a:prstGeom prst="rect">
                <a:avLst/>
              </a:prstGeom>
              <a:ln>
                <a:noFill/>
              </a:ln>
            </p:spPr>
          </p:pic>
        </p:grpSp>
      </p:grpSp>
      <p:sp>
        <p:nvSpPr>
          <p:cNvPr id="11" name="ZoneTexte 10">
            <a:extLst>
              <a:ext uri="{FF2B5EF4-FFF2-40B4-BE49-F238E27FC236}">
                <a16:creationId xmlns:a16="http://schemas.microsoft.com/office/drawing/2014/main" id="{FB14C737-71CB-E018-7EB0-F425801C92D3}"/>
              </a:ext>
            </a:extLst>
          </p:cNvPr>
          <p:cNvSpPr txBox="1"/>
          <p:nvPr/>
        </p:nvSpPr>
        <p:spPr>
          <a:xfrm>
            <a:off x="918849" y="5494016"/>
            <a:ext cx="10354309" cy="461665"/>
          </a:xfrm>
          <a:prstGeom prst="rect">
            <a:avLst/>
          </a:prstGeom>
          <a:noFill/>
        </p:spPr>
        <p:txBody>
          <a:bodyPr wrap="none" rtlCol="0">
            <a:spAutoFit/>
          </a:bodyPr>
          <a:lstStyle/>
          <a:p>
            <a:pPr algn="ctr"/>
            <a:r>
              <a:rPr lang="fr-FR" sz="2400" b="1" dirty="0">
                <a:solidFill>
                  <a:srgbClr val="FF0000"/>
                </a:solidFill>
              </a:rPr>
              <a:t>Atout paysager : le parc est implanté entre des éoliennes déjà existantes.</a:t>
            </a:r>
          </a:p>
        </p:txBody>
      </p:sp>
      <p:pic>
        <p:nvPicPr>
          <p:cNvPr id="16" name="Image 15">
            <a:extLst>
              <a:ext uri="{FF2B5EF4-FFF2-40B4-BE49-F238E27FC236}">
                <a16:creationId xmlns:a16="http://schemas.microsoft.com/office/drawing/2014/main" id="{453A577B-B9B6-8760-5682-85D3FB4753C1}"/>
              </a:ext>
            </a:extLst>
          </p:cNvPr>
          <p:cNvPicPr>
            <a:picLocks noChangeAspect="1"/>
          </p:cNvPicPr>
          <p:nvPr/>
        </p:nvPicPr>
        <p:blipFill>
          <a:blip r:embed="rId5"/>
          <a:stretch>
            <a:fillRect/>
          </a:stretch>
        </p:blipFill>
        <p:spPr>
          <a:xfrm>
            <a:off x="7884921" y="6040658"/>
            <a:ext cx="3932261" cy="739204"/>
          </a:xfrm>
          <a:prstGeom prst="rect">
            <a:avLst/>
          </a:prstGeom>
          <a:ln>
            <a:solidFill>
              <a:schemeClr val="tx1"/>
            </a:solidFill>
          </a:ln>
        </p:spPr>
      </p:pic>
      <p:pic>
        <p:nvPicPr>
          <p:cNvPr id="18" name="Image 17">
            <a:extLst>
              <a:ext uri="{FF2B5EF4-FFF2-40B4-BE49-F238E27FC236}">
                <a16:creationId xmlns:a16="http://schemas.microsoft.com/office/drawing/2014/main" id="{A32AF969-1F8C-DED6-36AD-8F4F5330A479}"/>
              </a:ext>
            </a:extLst>
          </p:cNvPr>
          <p:cNvPicPr>
            <a:picLocks noChangeAspect="1"/>
          </p:cNvPicPr>
          <p:nvPr/>
        </p:nvPicPr>
        <p:blipFill>
          <a:blip r:embed="rId6"/>
          <a:stretch>
            <a:fillRect/>
          </a:stretch>
        </p:blipFill>
        <p:spPr>
          <a:xfrm>
            <a:off x="3876662" y="3930008"/>
            <a:ext cx="324000" cy="148115"/>
          </a:xfrm>
          <a:prstGeom prst="rect">
            <a:avLst/>
          </a:prstGeom>
        </p:spPr>
      </p:pic>
      <p:pic>
        <p:nvPicPr>
          <p:cNvPr id="19" name="Image 18">
            <a:extLst>
              <a:ext uri="{FF2B5EF4-FFF2-40B4-BE49-F238E27FC236}">
                <a16:creationId xmlns:a16="http://schemas.microsoft.com/office/drawing/2014/main" id="{8C8A210D-F595-45C0-0320-60BA011A80F2}"/>
              </a:ext>
            </a:extLst>
          </p:cNvPr>
          <p:cNvPicPr>
            <a:picLocks noChangeAspect="1"/>
          </p:cNvPicPr>
          <p:nvPr/>
        </p:nvPicPr>
        <p:blipFill>
          <a:blip r:embed="rId6"/>
          <a:stretch>
            <a:fillRect/>
          </a:stretch>
        </p:blipFill>
        <p:spPr>
          <a:xfrm>
            <a:off x="10906112" y="3930008"/>
            <a:ext cx="324000" cy="148115"/>
          </a:xfrm>
          <a:prstGeom prst="rect">
            <a:avLst/>
          </a:prstGeom>
        </p:spPr>
      </p:pic>
      <p:sp>
        <p:nvSpPr>
          <p:cNvPr id="3" name="Espace réservé du numéro de diapositive 2">
            <a:extLst>
              <a:ext uri="{FF2B5EF4-FFF2-40B4-BE49-F238E27FC236}">
                <a16:creationId xmlns:a16="http://schemas.microsoft.com/office/drawing/2014/main" id="{73CADEB0-6AF5-D12F-703F-42BFBED8CCC8}"/>
              </a:ext>
            </a:extLst>
          </p:cNvPr>
          <p:cNvSpPr>
            <a:spLocks noGrp="1"/>
          </p:cNvSpPr>
          <p:nvPr>
            <p:ph type="sldNum" sz="quarter" idx="12"/>
          </p:nvPr>
        </p:nvSpPr>
        <p:spPr>
          <a:xfrm>
            <a:off x="9448800" y="6410260"/>
            <a:ext cx="2743200" cy="365125"/>
          </a:xfrm>
        </p:spPr>
        <p:txBody>
          <a:bodyPr/>
          <a:lstStyle/>
          <a:p>
            <a:fld id="{5BC560CE-0B72-4710-ABC5-CF3B1A64037D}" type="slidenum">
              <a:rPr lang="fr-FR" smtClean="0"/>
              <a:t>16</a:t>
            </a:fld>
            <a:endParaRPr lang="fr-FR" dirty="0"/>
          </a:p>
        </p:txBody>
      </p:sp>
    </p:spTree>
    <p:extLst>
      <p:ext uri="{BB962C8B-B14F-4D97-AF65-F5344CB8AC3E}">
        <p14:creationId xmlns:p14="http://schemas.microsoft.com/office/powerpoint/2010/main" val="4025753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77C339-0402-5A31-38A6-84F10E71833F}"/>
              </a:ext>
            </a:extLst>
          </p:cNvPr>
          <p:cNvSpPr>
            <a:spLocks noGrp="1"/>
          </p:cNvSpPr>
          <p:nvPr>
            <p:ph type="title"/>
          </p:nvPr>
        </p:nvSpPr>
        <p:spPr/>
        <p:txBody>
          <a:bodyPr/>
          <a:lstStyle/>
          <a:p>
            <a:r>
              <a:rPr lang="fr-FR" dirty="0">
                <a:solidFill>
                  <a:srgbClr val="2F3788"/>
                </a:solidFill>
              </a:rPr>
              <a:t>Enjeux socio-économiques</a:t>
            </a:r>
            <a:br>
              <a:rPr lang="fr-FR" dirty="0"/>
            </a:br>
            <a:endParaRPr lang="fr-FR" dirty="0"/>
          </a:p>
        </p:txBody>
      </p:sp>
      <p:pic>
        <p:nvPicPr>
          <p:cNvPr id="5" name="Espace réservé du contenu 4">
            <a:extLst>
              <a:ext uri="{FF2B5EF4-FFF2-40B4-BE49-F238E27FC236}">
                <a16:creationId xmlns:a16="http://schemas.microsoft.com/office/drawing/2014/main" id="{6645E3CC-F596-1366-53B6-8EAC8EA7D5AB}"/>
              </a:ext>
            </a:extLst>
          </p:cNvPr>
          <p:cNvPicPr>
            <a:picLocks noGrp="1" noChangeAspect="1"/>
          </p:cNvPicPr>
          <p:nvPr>
            <p:ph idx="1"/>
          </p:nvPr>
        </p:nvPicPr>
        <p:blipFill>
          <a:blip r:embed="rId3"/>
          <a:stretch>
            <a:fillRect/>
          </a:stretch>
        </p:blipFill>
        <p:spPr>
          <a:xfrm>
            <a:off x="369182" y="2292223"/>
            <a:ext cx="11448000" cy="2270495"/>
          </a:xfrm>
        </p:spPr>
      </p:pic>
      <p:pic>
        <p:nvPicPr>
          <p:cNvPr id="7" name="Image 6">
            <a:extLst>
              <a:ext uri="{FF2B5EF4-FFF2-40B4-BE49-F238E27FC236}">
                <a16:creationId xmlns:a16="http://schemas.microsoft.com/office/drawing/2014/main" id="{E7F9D86D-EEC6-27BF-F8FD-92BEE1A52D53}"/>
              </a:ext>
            </a:extLst>
          </p:cNvPr>
          <p:cNvPicPr>
            <a:picLocks noChangeAspect="1"/>
          </p:cNvPicPr>
          <p:nvPr/>
        </p:nvPicPr>
        <p:blipFill>
          <a:blip r:embed="rId4"/>
          <a:stretch>
            <a:fillRect/>
          </a:stretch>
        </p:blipFill>
        <p:spPr>
          <a:xfrm>
            <a:off x="362475" y="1894861"/>
            <a:ext cx="11448000" cy="409947"/>
          </a:xfrm>
          <a:prstGeom prst="rect">
            <a:avLst/>
          </a:prstGeom>
        </p:spPr>
      </p:pic>
      <p:pic>
        <p:nvPicPr>
          <p:cNvPr id="3" name="Image 2">
            <a:extLst>
              <a:ext uri="{FF2B5EF4-FFF2-40B4-BE49-F238E27FC236}">
                <a16:creationId xmlns:a16="http://schemas.microsoft.com/office/drawing/2014/main" id="{AAA5C4E2-936B-7A3D-81CE-A2E5BB9D8679}"/>
              </a:ext>
            </a:extLst>
          </p:cNvPr>
          <p:cNvPicPr>
            <a:picLocks noChangeAspect="1"/>
          </p:cNvPicPr>
          <p:nvPr/>
        </p:nvPicPr>
        <p:blipFill>
          <a:blip r:embed="rId5"/>
          <a:stretch>
            <a:fillRect/>
          </a:stretch>
        </p:blipFill>
        <p:spPr>
          <a:xfrm>
            <a:off x="7884921" y="6040658"/>
            <a:ext cx="3932261" cy="739204"/>
          </a:xfrm>
          <a:prstGeom prst="rect">
            <a:avLst/>
          </a:prstGeom>
          <a:ln>
            <a:solidFill>
              <a:schemeClr val="tx1"/>
            </a:solidFill>
          </a:ln>
        </p:spPr>
      </p:pic>
      <p:sp>
        <p:nvSpPr>
          <p:cNvPr id="4" name="Espace réservé du numéro de diapositive 3">
            <a:extLst>
              <a:ext uri="{FF2B5EF4-FFF2-40B4-BE49-F238E27FC236}">
                <a16:creationId xmlns:a16="http://schemas.microsoft.com/office/drawing/2014/main" id="{48902AC5-FAD2-B24F-8F24-CFE17A8F4E2F}"/>
              </a:ext>
            </a:extLst>
          </p:cNvPr>
          <p:cNvSpPr>
            <a:spLocks noGrp="1"/>
          </p:cNvSpPr>
          <p:nvPr>
            <p:ph type="sldNum" sz="quarter" idx="12"/>
          </p:nvPr>
        </p:nvSpPr>
        <p:spPr>
          <a:xfrm>
            <a:off x="9448800" y="6410260"/>
            <a:ext cx="2743200" cy="365125"/>
          </a:xfrm>
        </p:spPr>
        <p:txBody>
          <a:bodyPr/>
          <a:lstStyle/>
          <a:p>
            <a:fld id="{5BC560CE-0B72-4710-ABC5-CF3B1A64037D}" type="slidenum">
              <a:rPr lang="fr-FR" smtClean="0"/>
              <a:t>17</a:t>
            </a:fld>
            <a:endParaRPr lang="fr-FR" dirty="0"/>
          </a:p>
        </p:txBody>
      </p:sp>
    </p:spTree>
    <p:extLst>
      <p:ext uri="{BB962C8B-B14F-4D97-AF65-F5344CB8AC3E}">
        <p14:creationId xmlns:p14="http://schemas.microsoft.com/office/powerpoint/2010/main" val="2093590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D77C339-0402-5A31-38A6-84F10E71833F}"/>
              </a:ext>
            </a:extLst>
          </p:cNvPr>
          <p:cNvSpPr>
            <a:spLocks noGrp="1"/>
          </p:cNvSpPr>
          <p:nvPr>
            <p:ph type="title"/>
          </p:nvPr>
        </p:nvSpPr>
        <p:spPr/>
        <p:txBody>
          <a:bodyPr/>
          <a:lstStyle/>
          <a:p>
            <a:r>
              <a:rPr lang="fr-FR" dirty="0">
                <a:solidFill>
                  <a:srgbClr val="2F3788"/>
                </a:solidFill>
              </a:rPr>
              <a:t>Enjeux socio-économiques</a:t>
            </a:r>
            <a:br>
              <a:rPr lang="fr-FR" dirty="0"/>
            </a:br>
            <a:endParaRPr lang="fr-FR" dirty="0"/>
          </a:p>
        </p:txBody>
      </p:sp>
      <p:pic>
        <p:nvPicPr>
          <p:cNvPr id="8" name="Image 7">
            <a:extLst>
              <a:ext uri="{FF2B5EF4-FFF2-40B4-BE49-F238E27FC236}">
                <a16:creationId xmlns:a16="http://schemas.microsoft.com/office/drawing/2014/main" id="{B9FB1A67-C654-29B5-4687-E3D6AE7F948C}"/>
              </a:ext>
            </a:extLst>
          </p:cNvPr>
          <p:cNvPicPr>
            <a:picLocks noChangeAspect="1"/>
          </p:cNvPicPr>
          <p:nvPr/>
        </p:nvPicPr>
        <p:blipFill>
          <a:blip r:embed="rId2"/>
          <a:stretch>
            <a:fillRect/>
          </a:stretch>
        </p:blipFill>
        <p:spPr>
          <a:xfrm>
            <a:off x="372000" y="2588033"/>
            <a:ext cx="11448000" cy="1681933"/>
          </a:xfrm>
          <a:prstGeom prst="rect">
            <a:avLst/>
          </a:prstGeom>
        </p:spPr>
      </p:pic>
      <p:pic>
        <p:nvPicPr>
          <p:cNvPr id="3" name="Image 2" descr="Une image contenant logo, texte, Police, Graphique&#10;&#10;Description générée automatiquement">
            <a:extLst>
              <a:ext uri="{FF2B5EF4-FFF2-40B4-BE49-F238E27FC236}">
                <a16:creationId xmlns:a16="http://schemas.microsoft.com/office/drawing/2014/main" id="{EF39C7AE-BCD7-D8E9-F19B-FDBCD0A883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4" name="Espace réservé du numéro de diapositive 3">
            <a:extLst>
              <a:ext uri="{FF2B5EF4-FFF2-40B4-BE49-F238E27FC236}">
                <a16:creationId xmlns:a16="http://schemas.microsoft.com/office/drawing/2014/main" id="{06640F03-A51C-895C-F1FA-A7C1A2706F65}"/>
              </a:ext>
            </a:extLst>
          </p:cNvPr>
          <p:cNvSpPr>
            <a:spLocks noGrp="1"/>
          </p:cNvSpPr>
          <p:nvPr>
            <p:ph type="sldNum" sz="quarter" idx="12"/>
          </p:nvPr>
        </p:nvSpPr>
        <p:spPr/>
        <p:txBody>
          <a:bodyPr/>
          <a:lstStyle/>
          <a:p>
            <a:pPr algn="ctr"/>
            <a:fld id="{5BC560CE-0B72-4710-ABC5-CF3B1A64037D}" type="slidenum">
              <a:rPr lang="fr-FR" smtClean="0"/>
              <a:pPr algn="ctr"/>
              <a:t>18</a:t>
            </a:fld>
            <a:endParaRPr lang="fr-FR" dirty="0"/>
          </a:p>
        </p:txBody>
      </p:sp>
    </p:spTree>
    <p:extLst>
      <p:ext uri="{BB962C8B-B14F-4D97-AF65-F5344CB8AC3E}">
        <p14:creationId xmlns:p14="http://schemas.microsoft.com/office/powerpoint/2010/main" val="2298402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que 22">
            <a:extLst>
              <a:ext uri="{FF2B5EF4-FFF2-40B4-BE49-F238E27FC236}">
                <a16:creationId xmlns:a16="http://schemas.microsoft.com/office/drawing/2014/main" id="{094322B0-207C-4813-BB85-F4056A32FA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77" y="4423382"/>
            <a:ext cx="4994233" cy="284036"/>
          </a:xfrm>
          <a:prstGeom prst="rect">
            <a:avLst/>
          </a:prstGeom>
        </p:spPr>
      </p:pic>
      <p:sp>
        <p:nvSpPr>
          <p:cNvPr id="24" name="ZoneTexte 23">
            <a:extLst>
              <a:ext uri="{FF2B5EF4-FFF2-40B4-BE49-F238E27FC236}">
                <a16:creationId xmlns:a16="http://schemas.microsoft.com/office/drawing/2014/main" id="{B844540A-1030-41C5-A88B-E1CDA2E8518D}"/>
              </a:ext>
            </a:extLst>
          </p:cNvPr>
          <p:cNvSpPr txBox="1"/>
          <p:nvPr/>
        </p:nvSpPr>
        <p:spPr>
          <a:xfrm>
            <a:off x="3556080" y="4419017"/>
            <a:ext cx="4843949" cy="280846"/>
          </a:xfrm>
          <a:prstGeom prst="rect">
            <a:avLst/>
          </a:prstGeom>
          <a:noFill/>
        </p:spPr>
        <p:txBody>
          <a:bodyPr wrap="square" rtlCol="0">
            <a:spAutoFit/>
          </a:bodyPr>
          <a:lstStyle/>
          <a:p>
            <a:pPr defTabSz="457200"/>
            <a:r>
              <a:rPr lang="fr-FR" sz="1225" dirty="0">
                <a:solidFill>
                  <a:prstClr val="white"/>
                </a:solidFill>
                <a:latin typeface="Blinker SemiBold" panose="02000000000000000000" pitchFamily="2" charset="0"/>
              </a:rPr>
              <a:t>Retombées locales pour les EPCI et département de la Marne</a:t>
            </a:r>
          </a:p>
        </p:txBody>
      </p:sp>
      <p:pic>
        <p:nvPicPr>
          <p:cNvPr id="4" name="Graphique 3">
            <a:extLst>
              <a:ext uri="{FF2B5EF4-FFF2-40B4-BE49-F238E27FC236}">
                <a16:creationId xmlns:a16="http://schemas.microsoft.com/office/drawing/2014/main" id="{34A93FEA-17FE-47D4-A04B-6604F6A1D15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62276" y="1370686"/>
            <a:ext cx="4342391" cy="246964"/>
          </a:xfrm>
          <a:prstGeom prst="rect">
            <a:avLst/>
          </a:prstGeom>
        </p:spPr>
      </p:pic>
      <p:sp>
        <p:nvSpPr>
          <p:cNvPr id="12" name="ZoneTexte 11">
            <a:extLst>
              <a:ext uri="{FF2B5EF4-FFF2-40B4-BE49-F238E27FC236}">
                <a16:creationId xmlns:a16="http://schemas.microsoft.com/office/drawing/2014/main" id="{19D78B9F-C456-4574-9FB3-A948D7FE7672}"/>
              </a:ext>
            </a:extLst>
          </p:cNvPr>
          <p:cNvSpPr txBox="1"/>
          <p:nvPr/>
        </p:nvSpPr>
        <p:spPr>
          <a:xfrm>
            <a:off x="3556080" y="1334623"/>
            <a:ext cx="3154781" cy="280846"/>
          </a:xfrm>
          <a:prstGeom prst="rect">
            <a:avLst/>
          </a:prstGeom>
          <a:noFill/>
        </p:spPr>
        <p:txBody>
          <a:bodyPr wrap="square" rtlCol="0">
            <a:spAutoFit/>
          </a:bodyPr>
          <a:lstStyle/>
          <a:p>
            <a:pPr defTabSz="457200"/>
            <a:r>
              <a:rPr lang="fr-FR" sz="1225" dirty="0">
                <a:solidFill>
                  <a:prstClr val="white"/>
                </a:solidFill>
                <a:latin typeface="Blinker SemiBold" panose="02000000000000000000" pitchFamily="2" charset="0"/>
              </a:rPr>
              <a:t>Retombées locales pour les communes</a:t>
            </a:r>
          </a:p>
        </p:txBody>
      </p:sp>
      <p:pic>
        <p:nvPicPr>
          <p:cNvPr id="32" name="Graphique 31">
            <a:extLst>
              <a:ext uri="{FF2B5EF4-FFF2-40B4-BE49-F238E27FC236}">
                <a16:creationId xmlns:a16="http://schemas.microsoft.com/office/drawing/2014/main" id="{97EE7CF9-8C14-4B42-8341-0D0CF3FEE0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9666" y="1309959"/>
            <a:ext cx="349127" cy="349127"/>
          </a:xfrm>
          <a:prstGeom prst="rect">
            <a:avLst/>
          </a:prstGeom>
        </p:spPr>
      </p:pic>
      <p:pic>
        <p:nvPicPr>
          <p:cNvPr id="26" name="Graphique 25">
            <a:extLst>
              <a:ext uri="{FF2B5EF4-FFF2-40B4-BE49-F238E27FC236}">
                <a16:creationId xmlns:a16="http://schemas.microsoft.com/office/drawing/2014/main" id="{81E4527D-B2CC-4F18-8158-48CF1E7CEF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49758" y="6319721"/>
            <a:ext cx="1089641" cy="469756"/>
          </a:xfrm>
          <a:prstGeom prst="rect">
            <a:avLst/>
          </a:prstGeom>
        </p:spPr>
      </p:pic>
      <p:sp>
        <p:nvSpPr>
          <p:cNvPr id="45" name="Rectangle 44">
            <a:extLst>
              <a:ext uri="{FF2B5EF4-FFF2-40B4-BE49-F238E27FC236}">
                <a16:creationId xmlns:a16="http://schemas.microsoft.com/office/drawing/2014/main" id="{5C8144E7-A63C-4777-8169-909669668EDA}"/>
              </a:ext>
            </a:extLst>
          </p:cNvPr>
          <p:cNvSpPr/>
          <p:nvPr/>
        </p:nvSpPr>
        <p:spPr>
          <a:xfrm>
            <a:off x="2772697" y="1009461"/>
            <a:ext cx="7082066" cy="5360473"/>
          </a:xfrm>
          <a:prstGeom prst="rect">
            <a:avLst/>
          </a:prstGeom>
          <a:noFill/>
          <a:ln w="57150">
            <a:solidFill>
              <a:srgbClr val="2839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fr-FR" sz="408">
              <a:solidFill>
                <a:prstClr val="white"/>
              </a:solidFill>
              <a:latin typeface="Calibri" panose="020F0502020204030204"/>
            </a:endParaRPr>
          </a:p>
        </p:txBody>
      </p:sp>
      <p:pic>
        <p:nvPicPr>
          <p:cNvPr id="25" name="Graphique 24">
            <a:extLst>
              <a:ext uri="{FF2B5EF4-FFF2-40B4-BE49-F238E27FC236}">
                <a16:creationId xmlns:a16="http://schemas.microsoft.com/office/drawing/2014/main" id="{1E33EBA6-D6A7-40BC-AE02-D91B8EA8A4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049666" y="4362656"/>
            <a:ext cx="349127" cy="349127"/>
          </a:xfrm>
          <a:prstGeom prst="rect">
            <a:avLst/>
          </a:prstGeom>
        </p:spPr>
      </p:pic>
      <p:pic>
        <p:nvPicPr>
          <p:cNvPr id="21" name="Image 20" descr="Une image contenant Graphique, logo, Police, graphisme&#10;&#10;Description générée automatiquement">
            <a:extLst>
              <a:ext uri="{FF2B5EF4-FFF2-40B4-BE49-F238E27FC236}">
                <a16:creationId xmlns:a16="http://schemas.microsoft.com/office/drawing/2014/main" id="{6E4370DF-2A93-99C3-9A05-ADCF47DF7F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696820" y="0"/>
            <a:ext cx="2415213" cy="1045573"/>
          </a:xfrm>
          <a:prstGeom prst="rect">
            <a:avLst/>
          </a:prstGeom>
        </p:spPr>
      </p:pic>
      <p:graphicFrame>
        <p:nvGraphicFramePr>
          <p:cNvPr id="3" name="Tableau 2">
            <a:extLst>
              <a:ext uri="{FF2B5EF4-FFF2-40B4-BE49-F238E27FC236}">
                <a16:creationId xmlns:a16="http://schemas.microsoft.com/office/drawing/2014/main" id="{7B2691D0-03E8-0E4D-7DA6-59D5C32DD293}"/>
              </a:ext>
            </a:extLst>
          </p:cNvPr>
          <p:cNvGraphicFramePr>
            <a:graphicFrameLocks noGrp="1"/>
          </p:cNvGraphicFramePr>
          <p:nvPr>
            <p:extLst>
              <p:ext uri="{D42A27DB-BD31-4B8C-83A1-F6EECF244321}">
                <p14:modId xmlns:p14="http://schemas.microsoft.com/office/powerpoint/2010/main" val="455796821"/>
              </p:ext>
            </p:extLst>
          </p:nvPr>
        </p:nvGraphicFramePr>
        <p:xfrm>
          <a:off x="3278547" y="1825122"/>
          <a:ext cx="6217660" cy="2318537"/>
        </p:xfrm>
        <a:graphic>
          <a:graphicData uri="http://schemas.openxmlformats.org/drawingml/2006/table">
            <a:tbl>
              <a:tblPr>
                <a:tableStyleId>{5C22544A-7EE6-4342-B048-85BDC9FD1C3A}</a:tableStyleId>
              </a:tblPr>
              <a:tblGrid>
                <a:gridCol w="1711993">
                  <a:extLst>
                    <a:ext uri="{9D8B030D-6E8A-4147-A177-3AD203B41FA5}">
                      <a16:colId xmlns:a16="http://schemas.microsoft.com/office/drawing/2014/main" val="2925952296"/>
                    </a:ext>
                  </a:extLst>
                </a:gridCol>
                <a:gridCol w="1354365">
                  <a:extLst>
                    <a:ext uri="{9D8B030D-6E8A-4147-A177-3AD203B41FA5}">
                      <a16:colId xmlns:a16="http://schemas.microsoft.com/office/drawing/2014/main" val="198028251"/>
                    </a:ext>
                  </a:extLst>
                </a:gridCol>
                <a:gridCol w="1656689">
                  <a:extLst>
                    <a:ext uri="{9D8B030D-6E8A-4147-A177-3AD203B41FA5}">
                      <a16:colId xmlns:a16="http://schemas.microsoft.com/office/drawing/2014/main" val="2935084101"/>
                    </a:ext>
                  </a:extLst>
                </a:gridCol>
                <a:gridCol w="1494613">
                  <a:extLst>
                    <a:ext uri="{9D8B030D-6E8A-4147-A177-3AD203B41FA5}">
                      <a16:colId xmlns:a16="http://schemas.microsoft.com/office/drawing/2014/main" val="2441036262"/>
                    </a:ext>
                  </a:extLst>
                </a:gridCol>
              </a:tblGrid>
              <a:tr h="484741">
                <a:tc>
                  <a:txBody>
                    <a:bodyPr/>
                    <a:lstStyle/>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1" u="none" strike="noStrike" dirty="0">
                          <a:effectLst/>
                        </a:rPr>
                        <a:t>LA-CHAUSSEE-SUR-MARNE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DAMPIERRE-SUR-MOIVRE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53323784"/>
                  </a:ext>
                </a:extLst>
              </a:tr>
              <a:tr h="474848">
                <a:tc rowSpan="3">
                  <a:txBody>
                    <a:bodyPr/>
                    <a:lstStyle/>
                    <a:p>
                      <a:pPr algn="ctr" fontAlgn="ctr"/>
                      <a:r>
                        <a:rPr lang="fr-FR" sz="1000" b="1" u="none" strike="noStrike" dirty="0">
                          <a:effectLst/>
                        </a:rPr>
                        <a:t>RETOMBEES FISCALES</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Taxe foncière sur les propriétés bâties</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5715 €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a:effectLst/>
                        </a:rPr>
                        <a:t>2 484 €</a:t>
                      </a:r>
                      <a:endParaRPr lang="fr-FR" sz="1000" b="0" i="0" u="none" strike="noStrike">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2274574"/>
                  </a:ext>
                </a:extLst>
              </a:tr>
              <a:tr h="403578">
                <a:tc vMerge="1">
                  <a:txBody>
                    <a:bodyPr/>
                    <a:lstStyle/>
                    <a:p>
                      <a:endParaRPr lang="fr-FR"/>
                    </a:p>
                  </a:txBody>
                  <a:tcPr/>
                </a:tc>
                <a:tc>
                  <a:txBody>
                    <a:bodyPr/>
                    <a:lstStyle/>
                    <a:p>
                      <a:pPr algn="ctr" fontAlgn="ctr"/>
                      <a:r>
                        <a:rPr lang="fr-FR" sz="1000" u="none" strike="noStrike" dirty="0">
                          <a:effectLst/>
                        </a:rPr>
                        <a:t>IFER</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19 584 €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9 792 €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8754941"/>
                  </a:ext>
                </a:extLst>
              </a:tr>
              <a:tr h="352818">
                <a:tc vMerge="1">
                  <a:txBody>
                    <a:bodyPr/>
                    <a:lstStyle/>
                    <a:p>
                      <a:endParaRPr lang="fr-FR"/>
                    </a:p>
                  </a:txBody>
                  <a:tcPr/>
                </a:tc>
                <a:tc>
                  <a:txBody>
                    <a:bodyPr/>
                    <a:lstStyle/>
                    <a:p>
                      <a:pPr algn="ctr" fontAlgn="ctr"/>
                      <a:r>
                        <a:rPr lang="fr-FR" sz="1000" b="1" u="none" strike="noStrike" dirty="0">
                          <a:effectLst/>
                        </a:rPr>
                        <a:t>TOTAL FISCALITÉ</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25 299 €</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12 276 €</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8947698"/>
                  </a:ext>
                </a:extLst>
              </a:tr>
              <a:tr h="305772">
                <a:tc gridSpan="2">
                  <a:txBody>
                    <a:bodyPr/>
                    <a:lstStyle/>
                    <a:p>
                      <a:pPr algn="ctr" fontAlgn="ctr"/>
                      <a:r>
                        <a:rPr lang="fr-FR" sz="1000" b="1" u="none" strike="noStrike" dirty="0">
                          <a:effectLst/>
                        </a:rPr>
                        <a:t>MESURES D'ACCOMPAGNEMENT</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fontAlgn="ctr"/>
                      <a:r>
                        <a:rPr lang="fr-FR" sz="3200" b="1" u="none" strike="noStrike" dirty="0">
                          <a:effectLst/>
                        </a:rPr>
                        <a:t>MESURES D'ACCOMPAGNEMENT</a:t>
                      </a:r>
                      <a:endParaRPr lang="fr-FR" sz="3200" b="1" i="0" u="none" strike="noStrike" dirty="0">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5000 €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2 500 €</a:t>
                      </a: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4932196"/>
                  </a:ext>
                </a:extLst>
              </a:tr>
              <a:tr h="296780">
                <a:tc gridSpan="2">
                  <a:txBody>
                    <a:bodyPr/>
                    <a:lstStyle/>
                    <a:p>
                      <a:pPr algn="ctr" fontAlgn="ctr"/>
                      <a:r>
                        <a:rPr lang="fr-FR" sz="1300" b="1" u="none" strike="noStrike" dirty="0">
                          <a:effectLst/>
                        </a:rPr>
                        <a:t>TOTAL</a:t>
                      </a:r>
                      <a:endParaRPr lang="fr-FR" sz="13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FR"/>
                    </a:p>
                  </a:txBody>
                  <a:tcPr/>
                </a:tc>
                <a:tc>
                  <a:txBody>
                    <a:bodyPr/>
                    <a:lstStyle/>
                    <a:p>
                      <a:pPr algn="ctr" fontAlgn="ctr"/>
                      <a:r>
                        <a:rPr lang="fr-FR" sz="1300" b="1" u="none" strike="noStrike" dirty="0">
                          <a:effectLst/>
                        </a:rPr>
                        <a:t>30 299 €</a:t>
                      </a:r>
                      <a:endParaRPr lang="fr-FR" sz="13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300" b="1" u="none" strike="noStrike" dirty="0">
                          <a:effectLst/>
                        </a:rPr>
                        <a:t>15 276 €</a:t>
                      </a:r>
                      <a:endParaRPr lang="fr-FR" sz="13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96849630"/>
                  </a:ext>
                </a:extLst>
              </a:tr>
            </a:tbl>
          </a:graphicData>
        </a:graphic>
      </p:graphicFrame>
      <p:graphicFrame>
        <p:nvGraphicFramePr>
          <p:cNvPr id="6" name="Tableau 5">
            <a:extLst>
              <a:ext uri="{FF2B5EF4-FFF2-40B4-BE49-F238E27FC236}">
                <a16:creationId xmlns:a16="http://schemas.microsoft.com/office/drawing/2014/main" id="{43841BB8-CD29-69D9-951F-AE5A38171EE3}"/>
              </a:ext>
            </a:extLst>
          </p:cNvPr>
          <p:cNvGraphicFramePr>
            <a:graphicFrameLocks noGrp="1"/>
          </p:cNvGraphicFramePr>
          <p:nvPr/>
        </p:nvGraphicFramePr>
        <p:xfrm>
          <a:off x="3278548" y="4811261"/>
          <a:ext cx="6217661" cy="1339677"/>
        </p:xfrm>
        <a:graphic>
          <a:graphicData uri="http://schemas.openxmlformats.org/drawingml/2006/table">
            <a:tbl>
              <a:tblPr>
                <a:tableStyleId>{5C22544A-7EE6-4342-B048-85BDC9FD1C3A}</a:tableStyleId>
              </a:tblPr>
              <a:tblGrid>
                <a:gridCol w="1730132">
                  <a:extLst>
                    <a:ext uri="{9D8B030D-6E8A-4147-A177-3AD203B41FA5}">
                      <a16:colId xmlns:a16="http://schemas.microsoft.com/office/drawing/2014/main" val="912828370"/>
                    </a:ext>
                  </a:extLst>
                </a:gridCol>
                <a:gridCol w="1513865">
                  <a:extLst>
                    <a:ext uri="{9D8B030D-6E8A-4147-A177-3AD203B41FA5}">
                      <a16:colId xmlns:a16="http://schemas.microsoft.com/office/drawing/2014/main" val="86386628"/>
                    </a:ext>
                  </a:extLst>
                </a:gridCol>
                <a:gridCol w="1446282">
                  <a:extLst>
                    <a:ext uri="{9D8B030D-6E8A-4147-A177-3AD203B41FA5}">
                      <a16:colId xmlns:a16="http://schemas.microsoft.com/office/drawing/2014/main" val="2883769569"/>
                    </a:ext>
                  </a:extLst>
                </a:gridCol>
                <a:gridCol w="1527382">
                  <a:extLst>
                    <a:ext uri="{9D8B030D-6E8A-4147-A177-3AD203B41FA5}">
                      <a16:colId xmlns:a16="http://schemas.microsoft.com/office/drawing/2014/main" val="675769247"/>
                    </a:ext>
                  </a:extLst>
                </a:gridCol>
              </a:tblGrid>
              <a:tr h="782371">
                <a:tc>
                  <a:txBody>
                    <a:bodyPr/>
                    <a:lstStyle/>
                    <a:p>
                      <a:pPr algn="l" fontAlgn="b"/>
                      <a:endParaRPr lang="fr-FR" sz="1000" b="0" i="0" u="none" strike="noStrike" dirty="0">
                        <a:solidFill>
                          <a:srgbClr val="000000"/>
                        </a:solidFill>
                        <a:effectLst/>
                        <a:latin typeface="Calibri" panose="020F0502020204030204" pitchFamily="34" charset="0"/>
                      </a:endParaRPr>
                    </a:p>
                    <a:p>
                      <a:pPr algn="l" fontAlgn="b"/>
                      <a:endParaRPr lang="fr-FR" sz="1000" b="0" i="0" u="none" strike="noStrike" dirty="0">
                        <a:solidFill>
                          <a:srgbClr val="000000"/>
                        </a:solidFill>
                        <a:effectLst/>
                        <a:latin typeface="Calibri" panose="020F0502020204030204" pitchFamily="34" charset="0"/>
                      </a:endParaRPr>
                    </a:p>
                  </a:txBody>
                  <a:tcPr marL="2460" marR="2460" marT="2460" marB="0" anchor="b">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ctr"/>
                      <a:r>
                        <a:rPr lang="fr-FR" sz="1000" b="1" u="none" strike="noStrike" dirty="0">
                          <a:effectLst/>
                        </a:rPr>
                        <a:t>Communautés de Communes Vitry, Champagne et der</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Communautés de Communes de Moivre à la </a:t>
                      </a:r>
                      <a:r>
                        <a:rPr lang="fr-FR" sz="1000" b="1" u="none" strike="noStrike" dirty="0" err="1">
                          <a:effectLst/>
                        </a:rPr>
                        <a:t>Coole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b="1" u="none" strike="noStrike" dirty="0">
                          <a:effectLst/>
                        </a:rPr>
                        <a:t>Département de la Marne</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10588397"/>
                  </a:ext>
                </a:extLst>
              </a:tr>
              <a:tr h="267936">
                <a:tc>
                  <a:txBody>
                    <a:bodyPr/>
                    <a:lstStyle/>
                    <a:p>
                      <a:pPr algn="ctr" fontAlgn="ctr"/>
                      <a:r>
                        <a:rPr lang="fr-FR" sz="1000" b="1" u="none" strike="noStrike" dirty="0">
                          <a:effectLst/>
                        </a:rPr>
                        <a:t>IFER</a:t>
                      </a:r>
                      <a:endParaRPr lang="fr-FR" sz="10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48 960 €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24 480 €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000" u="none" strike="noStrike" dirty="0">
                          <a:effectLst/>
                        </a:rPr>
                        <a:t>44 064 €</a:t>
                      </a:r>
                      <a:endParaRPr lang="fr-FR" sz="1000" b="0"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276023"/>
                  </a:ext>
                </a:extLst>
              </a:tr>
              <a:tr h="289370">
                <a:tc>
                  <a:txBody>
                    <a:bodyPr/>
                    <a:lstStyle/>
                    <a:p>
                      <a:pPr algn="ctr" fontAlgn="ctr"/>
                      <a:r>
                        <a:rPr lang="fr-FR" sz="1200" b="1" u="none" strike="noStrike" dirty="0">
                          <a:effectLst/>
                        </a:rPr>
                        <a:t>TOTAL FISCALITÉ</a:t>
                      </a:r>
                      <a:endParaRPr lang="fr-FR" sz="12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1" u="none" strike="noStrike" dirty="0">
                          <a:effectLst/>
                        </a:rPr>
                        <a:t>48 960 €</a:t>
                      </a:r>
                      <a:endParaRPr lang="fr-FR" sz="12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1" u="none" strike="noStrike" dirty="0">
                          <a:effectLst/>
                        </a:rPr>
                        <a:t>24 480 €</a:t>
                      </a:r>
                      <a:endParaRPr lang="fr-FR" sz="12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1200" b="1" u="none" strike="noStrike" dirty="0">
                          <a:effectLst/>
                        </a:rPr>
                        <a:t>44 064 €</a:t>
                      </a:r>
                      <a:endParaRPr lang="fr-FR" sz="1200" b="1" i="0" u="none" strike="noStrike" dirty="0">
                        <a:solidFill>
                          <a:srgbClr val="000000"/>
                        </a:solidFill>
                        <a:effectLst/>
                        <a:latin typeface="Calibri" panose="020F0502020204030204" pitchFamily="34" charset="0"/>
                      </a:endParaRPr>
                    </a:p>
                  </a:txBody>
                  <a:tcPr marL="2460" marR="2460" marT="246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743627"/>
                  </a:ext>
                </a:extLst>
              </a:tr>
            </a:tbl>
          </a:graphicData>
        </a:graphic>
      </p:graphicFrame>
      <p:sp>
        <p:nvSpPr>
          <p:cNvPr id="2" name="Titre 1">
            <a:extLst>
              <a:ext uri="{FF2B5EF4-FFF2-40B4-BE49-F238E27FC236}">
                <a16:creationId xmlns:a16="http://schemas.microsoft.com/office/drawing/2014/main" id="{799CF6CA-A1CB-063F-CE27-066EE019B99D}"/>
              </a:ext>
            </a:extLst>
          </p:cNvPr>
          <p:cNvSpPr txBox="1">
            <a:spLocks/>
          </p:cNvSpPr>
          <p:nvPr/>
        </p:nvSpPr>
        <p:spPr>
          <a:xfrm>
            <a:off x="663945" y="-475398"/>
            <a:ext cx="8325727" cy="9918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2" u="sng" kern="1200">
                <a:solidFill>
                  <a:srgbClr val="2F3888"/>
                </a:solidFill>
                <a:latin typeface="Blinker SemiBold" panose="02000000000000000000" pitchFamily="2" charset="0"/>
                <a:ea typeface="+mj-ea"/>
                <a:cs typeface="+mj-cs"/>
              </a:defRPr>
            </a:lvl1pPr>
          </a:lstStyle>
          <a:p>
            <a:r>
              <a:rPr lang="fr-FR" sz="2800"/>
              <a:t>Taxes et mesures d’accompagnement</a:t>
            </a:r>
            <a:endParaRPr lang="fr-FR" sz="2800" dirty="0"/>
          </a:p>
        </p:txBody>
      </p:sp>
    </p:spTree>
    <p:extLst>
      <p:ext uri="{BB962C8B-B14F-4D97-AF65-F5344CB8AC3E}">
        <p14:creationId xmlns:p14="http://schemas.microsoft.com/office/powerpoint/2010/main" val="2588603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1A6502-8718-613D-D49B-43A120E90974}"/>
              </a:ext>
            </a:extLst>
          </p:cNvPr>
          <p:cNvSpPr>
            <a:spLocks noGrp="1"/>
          </p:cNvSpPr>
          <p:nvPr>
            <p:ph type="title"/>
          </p:nvPr>
        </p:nvSpPr>
        <p:spPr/>
        <p:txBody>
          <a:bodyPr/>
          <a:lstStyle/>
          <a:p>
            <a:r>
              <a:rPr lang="fr-FR" dirty="0">
                <a:solidFill>
                  <a:srgbClr val="2F3788"/>
                </a:solidFill>
              </a:rPr>
              <a:t>Sommaire</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60B9D803-0237-8DD2-431F-E11323AFFD02}"/>
              </a:ext>
            </a:extLst>
          </p:cNvPr>
          <p:cNvSpPr>
            <a:spLocks noGrp="1"/>
          </p:cNvSpPr>
          <p:nvPr>
            <p:ph idx="1"/>
          </p:nvPr>
        </p:nvSpPr>
        <p:spPr/>
        <p:txBody>
          <a:bodyPr>
            <a:normAutofit fontScale="85000" lnSpcReduction="20000"/>
          </a:bodyPr>
          <a:lstStyle/>
          <a:p>
            <a:r>
              <a:rPr lang="fr-FR" dirty="0">
                <a:solidFill>
                  <a:srgbClr val="2F3788"/>
                </a:solidFill>
              </a:rPr>
              <a:t>Objectifs du projet</a:t>
            </a:r>
          </a:p>
          <a:p>
            <a:r>
              <a:rPr lang="fr-FR" dirty="0">
                <a:solidFill>
                  <a:srgbClr val="2F3788"/>
                </a:solidFill>
              </a:rPr>
              <a:t>Justification du choix du site</a:t>
            </a:r>
          </a:p>
          <a:p>
            <a:r>
              <a:rPr lang="fr-FR" dirty="0">
                <a:solidFill>
                  <a:srgbClr val="2F3788"/>
                </a:solidFill>
              </a:rPr>
              <a:t>Zonage des documents d’urbanisme</a:t>
            </a:r>
          </a:p>
          <a:p>
            <a:r>
              <a:rPr lang="fr-FR" dirty="0">
                <a:solidFill>
                  <a:srgbClr val="2F3788"/>
                </a:solidFill>
              </a:rPr>
              <a:t>Localisations envisagées </a:t>
            </a:r>
          </a:p>
          <a:p>
            <a:r>
              <a:rPr lang="fr-FR" dirty="0">
                <a:solidFill>
                  <a:srgbClr val="2F3788"/>
                </a:solidFill>
              </a:rPr>
              <a:t>Caractéristiques du projet et puissance projetée</a:t>
            </a:r>
          </a:p>
          <a:p>
            <a:r>
              <a:rPr lang="fr-FR" dirty="0">
                <a:solidFill>
                  <a:srgbClr val="2F3788"/>
                </a:solidFill>
              </a:rPr>
              <a:t>Coût prévisionnel</a:t>
            </a:r>
          </a:p>
          <a:p>
            <a:r>
              <a:rPr lang="fr-FR" dirty="0">
                <a:solidFill>
                  <a:srgbClr val="2F3788"/>
                </a:solidFill>
              </a:rPr>
              <a:t>Impacts potentiels sur l’environnement</a:t>
            </a:r>
          </a:p>
          <a:p>
            <a:r>
              <a:rPr lang="fr-FR" dirty="0">
                <a:solidFill>
                  <a:srgbClr val="2F3788"/>
                </a:solidFill>
              </a:rPr>
              <a:t>Impacts potentiels sur l’aménagement du territoire</a:t>
            </a:r>
          </a:p>
          <a:p>
            <a:r>
              <a:rPr lang="fr-FR" dirty="0">
                <a:solidFill>
                  <a:srgbClr val="2F3788"/>
                </a:solidFill>
              </a:rPr>
              <a:t>Enjeux socio-économiques</a:t>
            </a:r>
          </a:p>
          <a:p>
            <a:r>
              <a:rPr lang="fr-FR" dirty="0">
                <a:solidFill>
                  <a:srgbClr val="2F3788"/>
                </a:solidFill>
              </a:rPr>
              <a:t>Caractéristiques des équipements en vue de la desserte</a:t>
            </a:r>
          </a:p>
          <a:p>
            <a:r>
              <a:rPr lang="fr-FR" dirty="0">
                <a:solidFill>
                  <a:srgbClr val="2F3788"/>
                </a:solidFill>
              </a:rPr>
              <a:t>Options de raccordement</a:t>
            </a:r>
          </a:p>
          <a:p>
            <a:endParaRPr lang="fr-FR" dirty="0"/>
          </a:p>
          <a:p>
            <a:endParaRPr lang="fr-FR" dirty="0"/>
          </a:p>
        </p:txBody>
      </p:sp>
      <p:pic>
        <p:nvPicPr>
          <p:cNvPr id="4" name="Image 3" descr="Une image contenant logo, texte, Police, Graphique&#10;&#10;Description générée automatiquement">
            <a:extLst>
              <a:ext uri="{FF2B5EF4-FFF2-40B4-BE49-F238E27FC236}">
                <a16:creationId xmlns:a16="http://schemas.microsoft.com/office/drawing/2014/main" id="{B4E8043D-0FFF-543B-9F3F-D2C35103AA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FC6597C3-75E4-0973-37E8-40B968EE30E7}"/>
              </a:ext>
            </a:extLst>
          </p:cNvPr>
          <p:cNvSpPr>
            <a:spLocks noGrp="1"/>
          </p:cNvSpPr>
          <p:nvPr>
            <p:ph type="sldNum" sz="quarter" idx="12"/>
          </p:nvPr>
        </p:nvSpPr>
        <p:spPr/>
        <p:txBody>
          <a:bodyPr/>
          <a:lstStyle/>
          <a:p>
            <a:pPr algn="ctr"/>
            <a:fld id="{5BC560CE-0B72-4710-ABC5-CF3B1A64037D}" type="slidenum">
              <a:rPr lang="fr-FR" smtClean="0"/>
              <a:pPr algn="ctr"/>
              <a:t>2</a:t>
            </a:fld>
            <a:endParaRPr lang="fr-FR" dirty="0"/>
          </a:p>
        </p:txBody>
      </p:sp>
    </p:spTree>
    <p:extLst>
      <p:ext uri="{BB962C8B-B14F-4D97-AF65-F5344CB8AC3E}">
        <p14:creationId xmlns:p14="http://schemas.microsoft.com/office/powerpoint/2010/main" val="2553946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97D90CB-D8DC-F493-927B-68BDF01F13AA}"/>
              </a:ext>
            </a:extLst>
          </p:cNvPr>
          <p:cNvSpPr>
            <a:spLocks noGrp="1"/>
          </p:cNvSpPr>
          <p:nvPr>
            <p:ph type="title"/>
          </p:nvPr>
        </p:nvSpPr>
        <p:spPr/>
        <p:txBody>
          <a:bodyPr/>
          <a:lstStyle/>
          <a:p>
            <a:r>
              <a:rPr lang="fr-FR" dirty="0">
                <a:solidFill>
                  <a:srgbClr val="2F3788"/>
                </a:solidFill>
              </a:rPr>
              <a:t>Caractéristiques des équipements en vue de la desserte </a:t>
            </a:r>
            <a:endParaRPr lang="fr-FR" dirty="0">
              <a:solidFill>
                <a:srgbClr val="2F3788"/>
              </a:solidFill>
              <a:highlight>
                <a:srgbClr val="FFFF00"/>
              </a:highlight>
            </a:endParaRPr>
          </a:p>
        </p:txBody>
      </p:sp>
      <p:sp>
        <p:nvSpPr>
          <p:cNvPr id="3" name="Espace réservé du contenu 2">
            <a:extLst>
              <a:ext uri="{FF2B5EF4-FFF2-40B4-BE49-F238E27FC236}">
                <a16:creationId xmlns:a16="http://schemas.microsoft.com/office/drawing/2014/main" id="{ED0DCD7F-095D-746A-1D4B-A53C2997B640}"/>
              </a:ext>
            </a:extLst>
          </p:cNvPr>
          <p:cNvSpPr>
            <a:spLocks noGrp="1"/>
          </p:cNvSpPr>
          <p:nvPr>
            <p:ph idx="1"/>
          </p:nvPr>
        </p:nvSpPr>
        <p:spPr/>
        <p:txBody>
          <a:bodyPr>
            <a:normAutofit fontScale="85000" lnSpcReduction="10000"/>
          </a:bodyPr>
          <a:lstStyle/>
          <a:p>
            <a:pPr marL="0" indent="0" algn="just">
              <a:buNone/>
            </a:pPr>
            <a:r>
              <a:rPr lang="fr-FR" dirty="0">
                <a:solidFill>
                  <a:srgbClr val="2F3788"/>
                </a:solidFill>
              </a:rPr>
              <a:t>L’organisation reposera sur le principe de la minimisation de la création des chemins d’accès par une utilisation maximale des chemins existants, le but étant de limiter la destruction des milieux naturels. Toutefois, des pistes de desserte devront être aménagées afin d’accéder au pied des éoliennes, ce sera notamment le cas pour les éoliennes E2 et E3.</a:t>
            </a:r>
          </a:p>
          <a:p>
            <a:pPr marL="0" indent="0" algn="just">
              <a:buNone/>
            </a:pPr>
            <a:r>
              <a:rPr lang="fr-FR" dirty="0">
                <a:solidFill>
                  <a:srgbClr val="2F3788"/>
                </a:solidFill>
              </a:rPr>
              <a:t>Dans tous les cas, les éoliennes seront accessibles pendant toute la durée de fonctionnement du parc éolien afin d’en assurer la maintenance et l’exploitation, via des chemins desservant chacune des éoliennes depuis les routes départementales environnantes (un plan de circulation est présenté à la diapositive suivante).</a:t>
            </a:r>
          </a:p>
          <a:p>
            <a:pPr marL="0" indent="0" algn="just">
              <a:buNone/>
            </a:pPr>
            <a:r>
              <a:rPr lang="fr-FR" dirty="0">
                <a:solidFill>
                  <a:srgbClr val="2F3788"/>
                </a:solidFill>
              </a:rPr>
              <a:t>Durant le chantier, les engins emprunteront les pistes de desserte afin d’accéder au pied des éoliennes. Tous les travaux ne seront pas simultanés, certaines de ces emprises au sol auront donc plusieurs fonctions.</a:t>
            </a:r>
          </a:p>
        </p:txBody>
      </p:sp>
      <p:pic>
        <p:nvPicPr>
          <p:cNvPr id="4" name="Image 3" descr="Une image contenant logo, texte, Police, Graphique&#10;&#10;Description générée automatiquement">
            <a:extLst>
              <a:ext uri="{FF2B5EF4-FFF2-40B4-BE49-F238E27FC236}">
                <a16:creationId xmlns:a16="http://schemas.microsoft.com/office/drawing/2014/main" id="{993FE6BE-7E3F-F831-4F7B-1A4CE0783F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785348AB-E909-7783-F094-94AC786B79B2}"/>
              </a:ext>
            </a:extLst>
          </p:cNvPr>
          <p:cNvSpPr>
            <a:spLocks noGrp="1"/>
          </p:cNvSpPr>
          <p:nvPr>
            <p:ph type="sldNum" sz="quarter" idx="12"/>
          </p:nvPr>
        </p:nvSpPr>
        <p:spPr/>
        <p:txBody>
          <a:bodyPr/>
          <a:lstStyle/>
          <a:p>
            <a:pPr algn="ctr"/>
            <a:fld id="{5BC560CE-0B72-4710-ABC5-CF3B1A64037D}" type="slidenum">
              <a:rPr lang="fr-FR" smtClean="0"/>
              <a:pPr algn="ctr"/>
              <a:t>20</a:t>
            </a:fld>
            <a:endParaRPr lang="fr-FR" dirty="0"/>
          </a:p>
        </p:txBody>
      </p:sp>
    </p:spTree>
    <p:extLst>
      <p:ext uri="{BB962C8B-B14F-4D97-AF65-F5344CB8AC3E}">
        <p14:creationId xmlns:p14="http://schemas.microsoft.com/office/powerpoint/2010/main" val="3660530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arte, texte, atlas, diagramme&#10;&#10;Description générée automatiquement">
            <a:extLst>
              <a:ext uri="{FF2B5EF4-FFF2-40B4-BE49-F238E27FC236}">
                <a16:creationId xmlns:a16="http://schemas.microsoft.com/office/drawing/2014/main" id="{AF4D5AF0-0CB5-A0CF-C76F-7C7B47B13F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91574" y="0"/>
            <a:ext cx="9808851" cy="6858000"/>
          </a:xfrm>
        </p:spPr>
      </p:pic>
      <p:sp>
        <p:nvSpPr>
          <p:cNvPr id="2" name="Espace réservé du numéro de diapositive 1">
            <a:extLst>
              <a:ext uri="{FF2B5EF4-FFF2-40B4-BE49-F238E27FC236}">
                <a16:creationId xmlns:a16="http://schemas.microsoft.com/office/drawing/2014/main" id="{5C84D040-8818-7299-9899-FBB00C4D2A25}"/>
              </a:ext>
            </a:extLst>
          </p:cNvPr>
          <p:cNvSpPr>
            <a:spLocks noGrp="1"/>
          </p:cNvSpPr>
          <p:nvPr>
            <p:ph type="sldNum" sz="quarter" idx="12"/>
          </p:nvPr>
        </p:nvSpPr>
        <p:spPr/>
        <p:txBody>
          <a:bodyPr/>
          <a:lstStyle/>
          <a:p>
            <a:fld id="{5BC560CE-0B72-4710-ABC5-CF3B1A64037D}" type="slidenum">
              <a:rPr lang="fr-FR" smtClean="0"/>
              <a:t>21</a:t>
            </a:fld>
            <a:endParaRPr lang="fr-FR"/>
          </a:p>
        </p:txBody>
      </p:sp>
    </p:spTree>
    <p:extLst>
      <p:ext uri="{BB962C8B-B14F-4D97-AF65-F5344CB8AC3E}">
        <p14:creationId xmlns:p14="http://schemas.microsoft.com/office/powerpoint/2010/main" val="3885000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999E08B-08C8-D0EE-CF0D-FF4FFBBB08A6}"/>
              </a:ext>
            </a:extLst>
          </p:cNvPr>
          <p:cNvSpPr>
            <a:spLocks noGrp="1"/>
          </p:cNvSpPr>
          <p:nvPr>
            <p:ph type="title"/>
          </p:nvPr>
        </p:nvSpPr>
        <p:spPr/>
        <p:txBody>
          <a:bodyPr/>
          <a:lstStyle/>
          <a:p>
            <a:r>
              <a:rPr lang="fr-FR" dirty="0">
                <a:solidFill>
                  <a:srgbClr val="2F3788"/>
                </a:solidFill>
              </a:rPr>
              <a:t>Options de raccordement</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1FBAFD64-1B1D-BC41-D5ED-3AA1E189BD25}"/>
              </a:ext>
            </a:extLst>
          </p:cNvPr>
          <p:cNvSpPr>
            <a:spLocks noGrp="1"/>
          </p:cNvSpPr>
          <p:nvPr>
            <p:ph idx="1"/>
          </p:nvPr>
        </p:nvSpPr>
        <p:spPr/>
        <p:txBody>
          <a:bodyPr>
            <a:normAutofit/>
          </a:bodyPr>
          <a:lstStyle/>
          <a:p>
            <a:pPr marL="0" indent="0" algn="just">
              <a:buNone/>
            </a:pPr>
            <a:r>
              <a:rPr lang="fr-FR" sz="2400" dirty="0">
                <a:solidFill>
                  <a:srgbClr val="2F3788"/>
                </a:solidFill>
              </a:rPr>
              <a:t>Le parc éolien de l’Ormaie, situé sur les communes de La Chaussée-sur-Marne et de Dampierre-sur-Moivre sera raccordé au futur poste source nommé « La Chaussée Est ».</a:t>
            </a:r>
          </a:p>
          <a:p>
            <a:pPr marL="0" indent="0" algn="just">
              <a:buNone/>
            </a:pPr>
            <a:r>
              <a:rPr lang="fr-FR" sz="2400" dirty="0">
                <a:solidFill>
                  <a:srgbClr val="2F3788"/>
                </a:solidFill>
              </a:rPr>
              <a:t>Ce poste source doit être créé au S3ENR Grand-Est, sa commune d’implantation et sa date de création ne sont pas encore définies.</a:t>
            </a:r>
          </a:p>
          <a:p>
            <a:pPr marL="0" indent="0" algn="just">
              <a:buNone/>
            </a:pPr>
            <a:r>
              <a:rPr lang="fr-FR" sz="2400" dirty="0">
                <a:solidFill>
                  <a:srgbClr val="2F3788"/>
                </a:solidFill>
              </a:rPr>
              <a:t>Les informations sur ce futur poste source sont disponibles sur le site internet </a:t>
            </a:r>
            <a:r>
              <a:rPr lang="fr-FR" sz="2400" u="sng" dirty="0">
                <a:solidFill>
                  <a:srgbClr val="2F3788"/>
                </a:solidFill>
              </a:rPr>
              <a:t>capareseau.fr</a:t>
            </a:r>
            <a:r>
              <a:rPr lang="fr-FR" sz="2400" dirty="0">
                <a:solidFill>
                  <a:srgbClr val="2F3788"/>
                </a:solidFill>
              </a:rPr>
              <a:t>, la dernière mise à jour date du 31 janvier 2024.</a:t>
            </a:r>
          </a:p>
          <a:p>
            <a:pPr marL="0" indent="0" algn="just">
              <a:buNone/>
            </a:pPr>
            <a:r>
              <a:rPr lang="fr-FR" sz="2400" dirty="0">
                <a:solidFill>
                  <a:srgbClr val="2F3788"/>
                </a:solidFill>
              </a:rPr>
              <a:t>Une illustration du raccordement est présentée à la diapositive suivante.</a:t>
            </a:r>
          </a:p>
        </p:txBody>
      </p:sp>
      <p:pic>
        <p:nvPicPr>
          <p:cNvPr id="4" name="Image 3" descr="Une image contenant logo, texte, Police, Graphique&#10;&#10;Description générée automatiquement">
            <a:extLst>
              <a:ext uri="{FF2B5EF4-FFF2-40B4-BE49-F238E27FC236}">
                <a16:creationId xmlns:a16="http://schemas.microsoft.com/office/drawing/2014/main" id="{C5E791CC-DE22-F660-A1AA-9F451C801E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A76D1A86-D1D7-074C-AB2F-8D1E4B37E9DE}"/>
              </a:ext>
            </a:extLst>
          </p:cNvPr>
          <p:cNvSpPr>
            <a:spLocks noGrp="1"/>
          </p:cNvSpPr>
          <p:nvPr>
            <p:ph type="sldNum" sz="quarter" idx="12"/>
          </p:nvPr>
        </p:nvSpPr>
        <p:spPr/>
        <p:txBody>
          <a:bodyPr/>
          <a:lstStyle/>
          <a:p>
            <a:pPr algn="ctr"/>
            <a:fld id="{5BC560CE-0B72-4710-ABC5-CF3B1A64037D}" type="slidenum">
              <a:rPr lang="fr-FR" smtClean="0"/>
              <a:pPr algn="ctr"/>
              <a:t>22</a:t>
            </a:fld>
            <a:endParaRPr lang="fr-FR" dirty="0"/>
          </a:p>
        </p:txBody>
      </p:sp>
    </p:spTree>
    <p:extLst>
      <p:ext uri="{BB962C8B-B14F-4D97-AF65-F5344CB8AC3E}">
        <p14:creationId xmlns:p14="http://schemas.microsoft.com/office/powerpoint/2010/main" val="399596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e 29">
            <a:extLst>
              <a:ext uri="{FF2B5EF4-FFF2-40B4-BE49-F238E27FC236}">
                <a16:creationId xmlns:a16="http://schemas.microsoft.com/office/drawing/2014/main" id="{B758B40E-FBBE-2FAD-A03D-E66187C1C223}"/>
              </a:ext>
            </a:extLst>
          </p:cNvPr>
          <p:cNvGrpSpPr/>
          <p:nvPr/>
        </p:nvGrpSpPr>
        <p:grpSpPr>
          <a:xfrm>
            <a:off x="2291911" y="1690688"/>
            <a:ext cx="7608177" cy="5011061"/>
            <a:chOff x="2244035" y="1846939"/>
            <a:chExt cx="7608177" cy="5011061"/>
          </a:xfrm>
        </p:grpSpPr>
        <p:pic>
          <p:nvPicPr>
            <p:cNvPr id="3" name="Graphique 2">
              <a:extLst>
                <a:ext uri="{FF2B5EF4-FFF2-40B4-BE49-F238E27FC236}">
                  <a16:creationId xmlns:a16="http://schemas.microsoft.com/office/drawing/2014/main" id="{517481AA-F869-79A1-F61E-32022E54F8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90879" y="2056936"/>
              <a:ext cx="7361333" cy="4156987"/>
            </a:xfrm>
            <a:prstGeom prst="rect">
              <a:avLst/>
            </a:prstGeom>
          </p:spPr>
        </p:pic>
        <p:sp>
          <p:nvSpPr>
            <p:cNvPr id="4" name="Rectangle 3">
              <a:extLst>
                <a:ext uri="{FF2B5EF4-FFF2-40B4-BE49-F238E27FC236}">
                  <a16:creationId xmlns:a16="http://schemas.microsoft.com/office/drawing/2014/main" id="{C0DE33C8-28A4-2157-8628-479122DA500C}"/>
                </a:ext>
              </a:extLst>
            </p:cNvPr>
            <p:cNvSpPr/>
            <p:nvPr/>
          </p:nvSpPr>
          <p:spPr>
            <a:xfrm>
              <a:off x="3724061" y="6217236"/>
              <a:ext cx="1230564" cy="247543"/>
            </a:xfrm>
            <a:prstGeom prst="rect">
              <a:avLst/>
            </a:prstGeom>
            <a:noFill/>
            <a:ln>
              <a:solidFill>
                <a:srgbClr val="19B4A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8A11810D-3DBB-4000-610A-A25606F51829}"/>
                </a:ext>
              </a:extLst>
            </p:cNvPr>
            <p:cNvSpPr txBox="1"/>
            <p:nvPr/>
          </p:nvSpPr>
          <p:spPr>
            <a:xfrm>
              <a:off x="4675958" y="4851474"/>
              <a:ext cx="1326193" cy="523220"/>
            </a:xfrm>
            <a:prstGeom prst="rect">
              <a:avLst/>
            </a:prstGeom>
            <a:noFill/>
          </p:spPr>
          <p:txBody>
            <a:bodyPr wrap="square" rtlCol="0">
              <a:spAutoFit/>
            </a:bodyPr>
            <a:lstStyle/>
            <a:p>
              <a:pPr algn="ctr"/>
              <a:r>
                <a:rPr lang="fr-FR" sz="1400" i="1" dirty="0">
                  <a:latin typeface="Open Sans" panose="020B0606030504020204"/>
                </a:rPr>
                <a:t>Poste </a:t>
              </a:r>
            </a:p>
            <a:p>
              <a:pPr algn="ctr"/>
              <a:r>
                <a:rPr lang="fr-FR" sz="1400" i="1" dirty="0">
                  <a:latin typeface="Open Sans" panose="020B0606030504020204"/>
                </a:rPr>
                <a:t>de livraison</a:t>
              </a:r>
            </a:p>
          </p:txBody>
        </p:sp>
        <p:sp>
          <p:nvSpPr>
            <p:cNvPr id="6" name="ZoneTexte 5">
              <a:extLst>
                <a:ext uri="{FF2B5EF4-FFF2-40B4-BE49-F238E27FC236}">
                  <a16:creationId xmlns:a16="http://schemas.microsoft.com/office/drawing/2014/main" id="{E53F9D99-26C2-EA6C-1A48-67177EB15E1B}"/>
                </a:ext>
              </a:extLst>
            </p:cNvPr>
            <p:cNvSpPr txBox="1"/>
            <p:nvPr/>
          </p:nvSpPr>
          <p:spPr>
            <a:xfrm>
              <a:off x="6007653" y="4980499"/>
              <a:ext cx="1582306" cy="307777"/>
            </a:xfrm>
            <a:prstGeom prst="rect">
              <a:avLst/>
            </a:prstGeom>
            <a:noFill/>
          </p:spPr>
          <p:txBody>
            <a:bodyPr wrap="square" rtlCol="0">
              <a:spAutoFit/>
            </a:bodyPr>
            <a:lstStyle/>
            <a:p>
              <a:pPr algn="ctr"/>
              <a:r>
                <a:rPr lang="fr-FR" sz="1400" i="1" dirty="0">
                  <a:latin typeface="Open Sans" panose="020B0606030504020204"/>
                </a:rPr>
                <a:t>Poste source</a:t>
              </a:r>
            </a:p>
          </p:txBody>
        </p:sp>
        <p:sp>
          <p:nvSpPr>
            <p:cNvPr id="7" name="ZoneTexte 6">
              <a:extLst>
                <a:ext uri="{FF2B5EF4-FFF2-40B4-BE49-F238E27FC236}">
                  <a16:creationId xmlns:a16="http://schemas.microsoft.com/office/drawing/2014/main" id="{C72C2FBA-701B-FCEC-9905-728FC54C8B6E}"/>
                </a:ext>
              </a:extLst>
            </p:cNvPr>
            <p:cNvSpPr txBox="1"/>
            <p:nvPr/>
          </p:nvSpPr>
          <p:spPr>
            <a:xfrm>
              <a:off x="8117862" y="4882341"/>
              <a:ext cx="1582306" cy="307777"/>
            </a:xfrm>
            <a:prstGeom prst="rect">
              <a:avLst/>
            </a:prstGeom>
            <a:noFill/>
          </p:spPr>
          <p:txBody>
            <a:bodyPr wrap="square" rtlCol="0">
              <a:spAutoFit/>
            </a:bodyPr>
            <a:lstStyle/>
            <a:p>
              <a:pPr algn="ctr"/>
              <a:r>
                <a:rPr lang="fr-FR" sz="1400" i="1" dirty="0">
                  <a:latin typeface="Open Sans" panose="020B0606030504020204"/>
                </a:rPr>
                <a:t>Réseau électrique</a:t>
              </a:r>
            </a:p>
          </p:txBody>
        </p:sp>
        <p:cxnSp>
          <p:nvCxnSpPr>
            <p:cNvPr id="8" name="Connecteur droit 7">
              <a:extLst>
                <a:ext uri="{FF2B5EF4-FFF2-40B4-BE49-F238E27FC236}">
                  <a16:creationId xmlns:a16="http://schemas.microsoft.com/office/drawing/2014/main" id="{762DA762-620A-235F-C6B6-CE7E638C921A}"/>
                </a:ext>
              </a:extLst>
            </p:cNvPr>
            <p:cNvCxnSpPr>
              <a:cxnSpLocks/>
            </p:cNvCxnSpPr>
            <p:nvPr/>
          </p:nvCxnSpPr>
          <p:spPr>
            <a:xfrm flipV="1">
              <a:off x="2244035" y="6198021"/>
              <a:ext cx="7576781" cy="19391"/>
            </a:xfrm>
            <a:prstGeom prst="line">
              <a:avLst/>
            </a:prstGeom>
            <a:ln w="28575">
              <a:solidFill>
                <a:srgbClr val="33D177"/>
              </a:solidFill>
            </a:ln>
          </p:spPr>
          <p:style>
            <a:lnRef idx="1">
              <a:schemeClr val="accent1"/>
            </a:lnRef>
            <a:fillRef idx="0">
              <a:schemeClr val="accent1"/>
            </a:fillRef>
            <a:effectRef idx="0">
              <a:schemeClr val="accent1"/>
            </a:effectRef>
            <a:fontRef idx="minor">
              <a:schemeClr val="tx1"/>
            </a:fontRef>
          </p:style>
        </p:cxnSp>
        <p:cxnSp>
          <p:nvCxnSpPr>
            <p:cNvPr id="9" name="Connecteur droit avec flèche 8">
              <a:extLst>
                <a:ext uri="{FF2B5EF4-FFF2-40B4-BE49-F238E27FC236}">
                  <a16:creationId xmlns:a16="http://schemas.microsoft.com/office/drawing/2014/main" id="{CCB3FFFE-DC89-7E59-5E0D-B5EFC179EE33}"/>
                </a:ext>
              </a:extLst>
            </p:cNvPr>
            <p:cNvCxnSpPr>
              <a:cxnSpLocks/>
            </p:cNvCxnSpPr>
            <p:nvPr/>
          </p:nvCxnSpPr>
          <p:spPr>
            <a:xfrm flipV="1">
              <a:off x="2283180" y="2056936"/>
              <a:ext cx="0" cy="4150781"/>
            </a:xfrm>
            <a:prstGeom prst="straightConnector1">
              <a:avLst/>
            </a:prstGeom>
            <a:ln>
              <a:solidFill>
                <a:srgbClr val="22317E"/>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e 9">
              <a:extLst>
                <a:ext uri="{FF2B5EF4-FFF2-40B4-BE49-F238E27FC236}">
                  <a16:creationId xmlns:a16="http://schemas.microsoft.com/office/drawing/2014/main" id="{85893C10-7064-77EF-4013-6B2FF489B16C}"/>
                </a:ext>
              </a:extLst>
            </p:cNvPr>
            <p:cNvGrpSpPr/>
            <p:nvPr/>
          </p:nvGrpSpPr>
          <p:grpSpPr>
            <a:xfrm>
              <a:off x="4675958" y="1846939"/>
              <a:ext cx="1246019" cy="1246019"/>
              <a:chOff x="822591" y="968186"/>
              <a:chExt cx="1246019" cy="1246019"/>
            </a:xfrm>
          </p:grpSpPr>
          <p:sp>
            <p:nvSpPr>
              <p:cNvPr id="11" name="Ellipse 10">
                <a:extLst>
                  <a:ext uri="{FF2B5EF4-FFF2-40B4-BE49-F238E27FC236}">
                    <a16:creationId xmlns:a16="http://schemas.microsoft.com/office/drawing/2014/main" id="{951158BC-07B4-B78E-F4B9-8728A239E51E}"/>
                  </a:ext>
                </a:extLst>
              </p:cNvPr>
              <p:cNvSpPr/>
              <p:nvPr/>
            </p:nvSpPr>
            <p:spPr>
              <a:xfrm>
                <a:off x="872716" y="1019585"/>
                <a:ext cx="1143784" cy="1143784"/>
              </a:xfrm>
              <a:prstGeom prst="ellipse">
                <a:avLst/>
              </a:prstGeom>
              <a:noFill/>
              <a:ln>
                <a:solidFill>
                  <a:srgbClr val="22317E"/>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2" name="Ellipse 11">
                <a:extLst>
                  <a:ext uri="{FF2B5EF4-FFF2-40B4-BE49-F238E27FC236}">
                    <a16:creationId xmlns:a16="http://schemas.microsoft.com/office/drawing/2014/main" id="{584A5CE8-059B-E453-3758-131EFA17F640}"/>
                  </a:ext>
                </a:extLst>
              </p:cNvPr>
              <p:cNvSpPr/>
              <p:nvPr/>
            </p:nvSpPr>
            <p:spPr>
              <a:xfrm>
                <a:off x="822591" y="968186"/>
                <a:ext cx="1246019" cy="1246019"/>
              </a:xfrm>
              <a:prstGeom prst="ellipse">
                <a:avLst/>
              </a:prstGeom>
              <a:noFill/>
              <a:ln>
                <a:solidFill>
                  <a:srgbClr val="22317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3" name="ZoneTexte 12">
              <a:extLst>
                <a:ext uri="{FF2B5EF4-FFF2-40B4-BE49-F238E27FC236}">
                  <a16:creationId xmlns:a16="http://schemas.microsoft.com/office/drawing/2014/main" id="{17F5D0A4-A327-22DE-7A26-9AC4E328EE31}"/>
                </a:ext>
              </a:extLst>
            </p:cNvPr>
            <p:cNvSpPr txBox="1"/>
            <p:nvPr/>
          </p:nvSpPr>
          <p:spPr>
            <a:xfrm>
              <a:off x="4800052" y="2300670"/>
              <a:ext cx="995844" cy="338554"/>
            </a:xfrm>
            <a:prstGeom prst="rect">
              <a:avLst/>
            </a:prstGeom>
            <a:noFill/>
          </p:spPr>
          <p:txBody>
            <a:bodyPr wrap="square" rtlCol="0">
              <a:spAutoFit/>
            </a:bodyPr>
            <a:lstStyle/>
            <a:p>
              <a:pPr algn="ctr"/>
              <a:r>
                <a:rPr lang="fr-FR" sz="1600" dirty="0">
                  <a:solidFill>
                    <a:srgbClr val="22317E"/>
                  </a:solidFill>
                  <a:latin typeface="Open Sans" panose="020B0606030504020204"/>
                </a:rPr>
                <a:t>6 MW</a:t>
              </a:r>
            </a:p>
          </p:txBody>
        </p:sp>
        <p:pic>
          <p:nvPicPr>
            <p:cNvPr id="16" name="Image 15">
              <a:extLst>
                <a:ext uri="{FF2B5EF4-FFF2-40B4-BE49-F238E27FC236}">
                  <a16:creationId xmlns:a16="http://schemas.microsoft.com/office/drawing/2014/main" id="{B305690F-A6B2-C3E1-F189-169A1ACE7964}"/>
                </a:ext>
              </a:extLst>
            </p:cNvPr>
            <p:cNvPicPr>
              <a:picLocks noChangeAspect="1"/>
            </p:cNvPicPr>
            <p:nvPr/>
          </p:nvPicPr>
          <p:blipFill rotWithShape="1">
            <a:blip r:embed="rId4">
              <a:extLst>
                <a:ext uri="{28A0092B-C50C-407E-A947-70E740481C1C}">
                  <a14:useLocalDpi xmlns:a14="http://schemas.microsoft.com/office/drawing/2010/main" val="0"/>
                </a:ext>
              </a:extLst>
            </a:blip>
            <a:srcRect b="29581"/>
            <a:stretch/>
          </p:blipFill>
          <p:spPr>
            <a:xfrm>
              <a:off x="2490878" y="2486111"/>
              <a:ext cx="962708" cy="677928"/>
            </a:xfrm>
            <a:prstGeom prst="rect">
              <a:avLst/>
            </a:prstGeom>
          </p:spPr>
        </p:pic>
        <p:pic>
          <p:nvPicPr>
            <p:cNvPr id="17" name="Image 16">
              <a:extLst>
                <a:ext uri="{FF2B5EF4-FFF2-40B4-BE49-F238E27FC236}">
                  <a16:creationId xmlns:a16="http://schemas.microsoft.com/office/drawing/2014/main" id="{1A9D61B9-6101-BF71-C634-C41BD2C6BA7B}"/>
                </a:ext>
              </a:extLst>
            </p:cNvPr>
            <p:cNvPicPr>
              <a:picLocks noChangeAspect="1"/>
            </p:cNvPicPr>
            <p:nvPr/>
          </p:nvPicPr>
          <p:blipFill rotWithShape="1">
            <a:blip r:embed="rId4">
              <a:extLst>
                <a:ext uri="{28A0092B-C50C-407E-A947-70E740481C1C}">
                  <a14:useLocalDpi xmlns:a14="http://schemas.microsoft.com/office/drawing/2010/main" val="0"/>
                </a:ext>
              </a:extLst>
            </a:blip>
            <a:srcRect b="29581"/>
            <a:stretch/>
          </p:blipFill>
          <p:spPr>
            <a:xfrm>
              <a:off x="3991916" y="4330421"/>
              <a:ext cx="962708" cy="677928"/>
            </a:xfrm>
            <a:prstGeom prst="rect">
              <a:avLst/>
            </a:prstGeom>
          </p:spPr>
        </p:pic>
        <p:sp>
          <p:nvSpPr>
            <p:cNvPr id="19" name="ZoneTexte 18">
              <a:extLst>
                <a:ext uri="{FF2B5EF4-FFF2-40B4-BE49-F238E27FC236}">
                  <a16:creationId xmlns:a16="http://schemas.microsoft.com/office/drawing/2014/main" id="{04B57A18-0059-4BB2-274E-66DC2AC0A9ED}"/>
                </a:ext>
              </a:extLst>
            </p:cNvPr>
            <p:cNvSpPr txBox="1"/>
            <p:nvPr/>
          </p:nvSpPr>
          <p:spPr>
            <a:xfrm>
              <a:off x="4001060" y="6550223"/>
              <a:ext cx="1674460" cy="307777"/>
            </a:xfrm>
            <a:prstGeom prst="rect">
              <a:avLst/>
            </a:prstGeom>
            <a:noFill/>
          </p:spPr>
          <p:txBody>
            <a:bodyPr wrap="square" rtlCol="0">
              <a:spAutoFit/>
            </a:bodyPr>
            <a:lstStyle/>
            <a:p>
              <a:pPr algn="ctr"/>
              <a:r>
                <a:rPr lang="fr-FR" sz="1400" i="1" dirty="0">
                  <a:latin typeface="Open Sans" panose="020B0606030504020204"/>
                </a:rPr>
                <a:t>Câbles enterrés</a:t>
              </a:r>
            </a:p>
          </p:txBody>
        </p:sp>
        <p:sp>
          <p:nvSpPr>
            <p:cNvPr id="24" name="Rectangle 23">
              <a:extLst>
                <a:ext uri="{FF2B5EF4-FFF2-40B4-BE49-F238E27FC236}">
                  <a16:creationId xmlns:a16="http://schemas.microsoft.com/office/drawing/2014/main" id="{904280C6-3C18-DEE1-A473-39F25A0A57F1}"/>
                </a:ext>
              </a:extLst>
            </p:cNvPr>
            <p:cNvSpPr/>
            <p:nvPr/>
          </p:nvSpPr>
          <p:spPr>
            <a:xfrm>
              <a:off x="5037750" y="6214188"/>
              <a:ext cx="896479" cy="247543"/>
            </a:xfrm>
            <a:prstGeom prst="rect">
              <a:avLst/>
            </a:prstGeom>
            <a:noFill/>
            <a:ln>
              <a:solidFill>
                <a:srgbClr val="19B4A1"/>
              </a:solidFill>
              <a:prstDash val="sysDash"/>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9" name="Titre 1">
            <a:extLst>
              <a:ext uri="{FF2B5EF4-FFF2-40B4-BE49-F238E27FC236}">
                <a16:creationId xmlns:a16="http://schemas.microsoft.com/office/drawing/2014/main" id="{C28784FA-28C2-7C28-5F84-948FB40097BF}"/>
              </a:ext>
            </a:extLst>
          </p:cNvPr>
          <p:cNvSpPr>
            <a:spLocks noGrp="1"/>
          </p:cNvSpPr>
          <p:nvPr>
            <p:ph type="title"/>
          </p:nvPr>
        </p:nvSpPr>
        <p:spPr>
          <a:xfrm>
            <a:off x="838200" y="365125"/>
            <a:ext cx="10515600" cy="1325563"/>
          </a:xfrm>
        </p:spPr>
        <p:txBody>
          <a:bodyPr/>
          <a:lstStyle/>
          <a:p>
            <a:r>
              <a:rPr lang="fr-FR" dirty="0">
                <a:solidFill>
                  <a:srgbClr val="2F3788"/>
                </a:solidFill>
              </a:rPr>
              <a:t>Illustration du raccordement</a:t>
            </a:r>
            <a:br>
              <a:rPr lang="fr-FR" dirty="0">
                <a:solidFill>
                  <a:srgbClr val="2F3788"/>
                </a:solidFill>
              </a:rPr>
            </a:br>
            <a:endParaRPr lang="fr-FR" dirty="0">
              <a:solidFill>
                <a:srgbClr val="2F3788"/>
              </a:solidFill>
            </a:endParaRPr>
          </a:p>
        </p:txBody>
      </p:sp>
      <p:pic>
        <p:nvPicPr>
          <p:cNvPr id="2" name="Image 1" descr="Une image contenant logo, texte, Police, Graphique&#10;&#10;Description générée automatiquement">
            <a:extLst>
              <a:ext uri="{FF2B5EF4-FFF2-40B4-BE49-F238E27FC236}">
                <a16:creationId xmlns:a16="http://schemas.microsoft.com/office/drawing/2014/main" id="{E9FF62E3-AC68-C875-7BF6-F492C9BE5B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14" name="Espace réservé du numéro de diapositive 13">
            <a:extLst>
              <a:ext uri="{FF2B5EF4-FFF2-40B4-BE49-F238E27FC236}">
                <a16:creationId xmlns:a16="http://schemas.microsoft.com/office/drawing/2014/main" id="{CFB6394C-A0BB-8DA0-E068-6E33DCE81E41}"/>
              </a:ext>
            </a:extLst>
          </p:cNvPr>
          <p:cNvSpPr>
            <a:spLocks noGrp="1"/>
          </p:cNvSpPr>
          <p:nvPr>
            <p:ph type="sldNum" sz="quarter" idx="12"/>
          </p:nvPr>
        </p:nvSpPr>
        <p:spPr/>
        <p:txBody>
          <a:bodyPr/>
          <a:lstStyle/>
          <a:p>
            <a:pPr algn="ctr"/>
            <a:fld id="{5BC560CE-0B72-4710-ABC5-CF3B1A64037D}" type="slidenum">
              <a:rPr lang="fr-FR" smtClean="0"/>
              <a:pPr algn="ctr"/>
              <a:t>23</a:t>
            </a:fld>
            <a:endParaRPr lang="fr-FR" dirty="0"/>
          </a:p>
        </p:txBody>
      </p:sp>
    </p:spTree>
    <p:extLst>
      <p:ext uri="{BB962C8B-B14F-4D97-AF65-F5344CB8AC3E}">
        <p14:creationId xmlns:p14="http://schemas.microsoft.com/office/powerpoint/2010/main" val="2952274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 8" descr="Une image contenant plein air, ciel, moulin à vent, herbe&#10;&#10;Description générée automatiquement">
            <a:extLst>
              <a:ext uri="{FF2B5EF4-FFF2-40B4-BE49-F238E27FC236}">
                <a16:creationId xmlns:a16="http://schemas.microsoft.com/office/drawing/2014/main" id="{CCDC297E-C940-17DC-048C-8452EC6007D6}"/>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t="15730"/>
          <a:stretch/>
        </p:blipFill>
        <p:spPr>
          <a:xfrm>
            <a:off x="20" y="1"/>
            <a:ext cx="12191980" cy="6857999"/>
          </a:xfrm>
          <a:prstGeom prst="rect">
            <a:avLst/>
          </a:prstGeom>
        </p:spPr>
      </p:pic>
      <p:sp>
        <p:nvSpPr>
          <p:cNvPr id="4" name="Titre 3">
            <a:extLst>
              <a:ext uri="{FF2B5EF4-FFF2-40B4-BE49-F238E27FC236}">
                <a16:creationId xmlns:a16="http://schemas.microsoft.com/office/drawing/2014/main" id="{B8102CE9-3820-8FCA-CD22-3D903A7FA1E9}"/>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dirty="0">
                <a:ln w="0">
                  <a:solidFill>
                    <a:schemeClr val="tx1"/>
                  </a:solidFill>
                </a:ln>
                <a:effectLst>
                  <a:outerShdw blurRad="38100" dist="25400" dir="5400000" algn="ctr" rotWithShape="0">
                    <a:srgbClr val="6E747A">
                      <a:alpha val="43000"/>
                    </a:srgbClr>
                  </a:outerShdw>
                </a:effectLst>
              </a:rPr>
              <a:t>MERCI POUR VOTRE ATTENTION</a:t>
            </a:r>
          </a:p>
        </p:txBody>
      </p:sp>
    </p:spTree>
    <p:extLst>
      <p:ext uri="{BB962C8B-B14F-4D97-AF65-F5344CB8AC3E}">
        <p14:creationId xmlns:p14="http://schemas.microsoft.com/office/powerpoint/2010/main" val="2640301937"/>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9BEA130-7DD7-9A65-5069-E51DA127AB41}"/>
              </a:ext>
            </a:extLst>
          </p:cNvPr>
          <p:cNvSpPr>
            <a:spLocks noGrp="1"/>
          </p:cNvSpPr>
          <p:nvPr>
            <p:ph type="title"/>
          </p:nvPr>
        </p:nvSpPr>
        <p:spPr/>
        <p:txBody>
          <a:bodyPr/>
          <a:lstStyle/>
          <a:p>
            <a:r>
              <a:rPr lang="fr-FR" dirty="0">
                <a:solidFill>
                  <a:srgbClr val="2F3788"/>
                </a:solidFill>
              </a:rPr>
              <a:t>Objectifs du projet</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03D0CAF1-11ED-ED3B-70D9-D8EB7F6800D6}"/>
              </a:ext>
            </a:extLst>
          </p:cNvPr>
          <p:cNvSpPr>
            <a:spLocks noGrp="1"/>
          </p:cNvSpPr>
          <p:nvPr>
            <p:ph idx="1"/>
          </p:nvPr>
        </p:nvSpPr>
        <p:spPr/>
        <p:txBody>
          <a:bodyPr>
            <a:normAutofit/>
          </a:bodyPr>
          <a:lstStyle/>
          <a:p>
            <a:pPr marL="514350" indent="-514350" algn="just">
              <a:lnSpc>
                <a:spcPct val="100000"/>
              </a:lnSpc>
              <a:buAutoNum type="arabicParenR"/>
            </a:pPr>
            <a:r>
              <a:rPr lang="fr-FR" sz="2400" dirty="0">
                <a:solidFill>
                  <a:srgbClr val="2F3788"/>
                </a:solidFill>
              </a:rPr>
              <a:t>Participer à l’objectif de </a:t>
            </a:r>
            <a:r>
              <a:rPr lang="fr-FR" sz="2400" b="1" dirty="0">
                <a:solidFill>
                  <a:srgbClr val="2F3788"/>
                </a:solidFill>
              </a:rPr>
              <a:t>neutralité carbone en 2050 </a:t>
            </a:r>
          </a:p>
          <a:p>
            <a:pPr marL="514350" indent="-514350" algn="just">
              <a:lnSpc>
                <a:spcPct val="100000"/>
              </a:lnSpc>
              <a:buAutoNum type="arabicParenR"/>
            </a:pPr>
            <a:r>
              <a:rPr lang="fr-FR" sz="2400" dirty="0">
                <a:solidFill>
                  <a:srgbClr val="2F3788"/>
                </a:solidFill>
              </a:rPr>
              <a:t>Participer à la </a:t>
            </a:r>
            <a:r>
              <a:rPr lang="fr-FR" sz="2400" b="1" dirty="0">
                <a:solidFill>
                  <a:srgbClr val="2F3788"/>
                </a:solidFill>
              </a:rPr>
              <a:t>diminution des émissions de gaz à effet de serre</a:t>
            </a:r>
          </a:p>
          <a:p>
            <a:pPr marL="514350" indent="-514350" algn="just">
              <a:lnSpc>
                <a:spcPct val="100000"/>
              </a:lnSpc>
              <a:buAutoNum type="arabicParenR"/>
            </a:pPr>
            <a:r>
              <a:rPr lang="fr-FR" sz="2400" dirty="0">
                <a:solidFill>
                  <a:srgbClr val="2F3788"/>
                </a:solidFill>
              </a:rPr>
              <a:t>Répondre à la </a:t>
            </a:r>
            <a:r>
              <a:rPr lang="fr-FR" sz="2400" b="1" dirty="0">
                <a:solidFill>
                  <a:srgbClr val="2F3788"/>
                </a:solidFill>
              </a:rPr>
              <a:t>demande d’électricité grandissante</a:t>
            </a:r>
          </a:p>
          <a:p>
            <a:pPr marL="514350" indent="-514350" algn="just">
              <a:lnSpc>
                <a:spcPct val="100000"/>
              </a:lnSpc>
              <a:buAutoNum type="arabicParenR"/>
            </a:pPr>
            <a:r>
              <a:rPr lang="fr-FR" sz="2400" dirty="0">
                <a:solidFill>
                  <a:srgbClr val="2F3788"/>
                </a:solidFill>
              </a:rPr>
              <a:t>Participer à l’</a:t>
            </a:r>
            <a:r>
              <a:rPr lang="fr-FR" sz="2400" b="1" dirty="0">
                <a:solidFill>
                  <a:srgbClr val="2F3788"/>
                </a:solidFill>
              </a:rPr>
              <a:t>indépendance énergétique nationale</a:t>
            </a:r>
          </a:p>
          <a:p>
            <a:pPr marL="514350" indent="-514350" algn="just">
              <a:lnSpc>
                <a:spcPct val="100000"/>
              </a:lnSpc>
              <a:buAutoNum type="arabicParenR"/>
            </a:pPr>
            <a:r>
              <a:rPr lang="fr-FR" sz="2400" dirty="0">
                <a:solidFill>
                  <a:srgbClr val="2F3788"/>
                </a:solidFill>
              </a:rPr>
              <a:t>Respecter nos </a:t>
            </a:r>
            <a:r>
              <a:rPr lang="fr-FR" sz="2400" b="1" dirty="0">
                <a:solidFill>
                  <a:srgbClr val="2F3788"/>
                </a:solidFill>
              </a:rPr>
              <a:t>engagements</a:t>
            </a:r>
            <a:r>
              <a:rPr lang="fr-FR" sz="2400" dirty="0">
                <a:solidFill>
                  <a:srgbClr val="2F3788"/>
                </a:solidFill>
              </a:rPr>
              <a:t> au niveau </a:t>
            </a:r>
            <a:r>
              <a:rPr lang="fr-FR" sz="2400" b="1" dirty="0">
                <a:solidFill>
                  <a:srgbClr val="2F3788"/>
                </a:solidFill>
              </a:rPr>
              <a:t>européen</a:t>
            </a:r>
            <a:r>
              <a:rPr lang="fr-FR" sz="2400" dirty="0">
                <a:solidFill>
                  <a:srgbClr val="2F3788"/>
                </a:solidFill>
              </a:rPr>
              <a:t>, </a:t>
            </a:r>
            <a:r>
              <a:rPr lang="fr-FR" sz="2400" b="1" dirty="0">
                <a:solidFill>
                  <a:srgbClr val="2F3788"/>
                </a:solidFill>
              </a:rPr>
              <a:t>national</a:t>
            </a:r>
            <a:r>
              <a:rPr lang="fr-FR" sz="2400" dirty="0">
                <a:solidFill>
                  <a:srgbClr val="2F3788"/>
                </a:solidFill>
              </a:rPr>
              <a:t> et </a:t>
            </a:r>
            <a:r>
              <a:rPr lang="fr-FR" sz="2400" b="1" dirty="0">
                <a:solidFill>
                  <a:srgbClr val="2F3788"/>
                </a:solidFill>
              </a:rPr>
              <a:t>régional</a:t>
            </a:r>
          </a:p>
          <a:p>
            <a:pPr marL="514350" indent="-514350" algn="just">
              <a:lnSpc>
                <a:spcPct val="100000"/>
              </a:lnSpc>
              <a:buAutoNum type="arabicParenR"/>
            </a:pPr>
            <a:r>
              <a:rPr lang="fr-FR" sz="2400" dirty="0">
                <a:solidFill>
                  <a:srgbClr val="2F3788"/>
                </a:solidFill>
              </a:rPr>
              <a:t>Participer au </a:t>
            </a:r>
            <a:r>
              <a:rPr lang="fr-FR" sz="2400" b="1" dirty="0">
                <a:solidFill>
                  <a:srgbClr val="2F3788"/>
                </a:solidFill>
              </a:rPr>
              <a:t>développement local </a:t>
            </a:r>
            <a:r>
              <a:rPr lang="fr-FR" sz="2400" dirty="0">
                <a:solidFill>
                  <a:srgbClr val="2F3788"/>
                </a:solidFill>
              </a:rPr>
              <a:t>au travers des retombées fiscales pour la commune concernée et la communauté de communes, le département et la région.</a:t>
            </a:r>
          </a:p>
          <a:p>
            <a:endParaRPr lang="fr-FR" dirty="0"/>
          </a:p>
          <a:p>
            <a:endParaRPr lang="fr-FR" dirty="0"/>
          </a:p>
        </p:txBody>
      </p:sp>
      <p:pic>
        <p:nvPicPr>
          <p:cNvPr id="4" name="Image 3" descr="Une image contenant logo, texte, Police, Graphique&#10;&#10;Description générée automatiquement">
            <a:extLst>
              <a:ext uri="{FF2B5EF4-FFF2-40B4-BE49-F238E27FC236}">
                <a16:creationId xmlns:a16="http://schemas.microsoft.com/office/drawing/2014/main" id="{045D954D-D3C9-22AB-F797-50CEDF6D8E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D67064E0-6A09-BC3E-8703-37477E1F49CF}"/>
              </a:ext>
            </a:extLst>
          </p:cNvPr>
          <p:cNvSpPr>
            <a:spLocks noGrp="1"/>
          </p:cNvSpPr>
          <p:nvPr>
            <p:ph type="sldNum" sz="quarter" idx="12"/>
          </p:nvPr>
        </p:nvSpPr>
        <p:spPr/>
        <p:txBody>
          <a:bodyPr/>
          <a:lstStyle/>
          <a:p>
            <a:pPr algn="ctr"/>
            <a:fld id="{5BC560CE-0B72-4710-ABC5-CF3B1A64037D}" type="slidenum">
              <a:rPr lang="fr-FR" smtClean="0"/>
              <a:pPr algn="ctr"/>
              <a:t>3</a:t>
            </a:fld>
            <a:endParaRPr lang="fr-FR" dirty="0"/>
          </a:p>
        </p:txBody>
      </p:sp>
    </p:spTree>
    <p:extLst>
      <p:ext uri="{BB962C8B-B14F-4D97-AF65-F5344CB8AC3E}">
        <p14:creationId xmlns:p14="http://schemas.microsoft.com/office/powerpoint/2010/main" val="17193880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67E803EF-775E-9FBF-F56F-62D79B0692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2177" y="126133"/>
            <a:ext cx="8807645" cy="6605734"/>
          </a:xfrm>
          <a:prstGeom prst="rect">
            <a:avLst/>
          </a:prstGeom>
        </p:spPr>
      </p:pic>
      <p:pic>
        <p:nvPicPr>
          <p:cNvPr id="2" name="Image 1" descr="Une image contenant logo, texte, Police, Graphique&#10;&#10;Description générée automatiquement">
            <a:extLst>
              <a:ext uri="{FF2B5EF4-FFF2-40B4-BE49-F238E27FC236}">
                <a16:creationId xmlns:a16="http://schemas.microsoft.com/office/drawing/2014/main" id="{81938357-B690-7E7A-3C4F-40FDBDCDE6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3" name="Espace réservé du numéro de diapositive 2">
            <a:extLst>
              <a:ext uri="{FF2B5EF4-FFF2-40B4-BE49-F238E27FC236}">
                <a16:creationId xmlns:a16="http://schemas.microsoft.com/office/drawing/2014/main" id="{0F63D6CE-A742-FB42-2302-2703E5C2C1C4}"/>
              </a:ext>
            </a:extLst>
          </p:cNvPr>
          <p:cNvSpPr>
            <a:spLocks noGrp="1"/>
          </p:cNvSpPr>
          <p:nvPr>
            <p:ph type="sldNum" sz="quarter" idx="12"/>
          </p:nvPr>
        </p:nvSpPr>
        <p:spPr/>
        <p:txBody>
          <a:bodyPr/>
          <a:lstStyle/>
          <a:p>
            <a:pPr algn="ctr"/>
            <a:fld id="{5BC560CE-0B72-4710-ABC5-CF3B1A64037D}" type="slidenum">
              <a:rPr lang="fr-FR" smtClean="0"/>
              <a:pPr algn="ctr"/>
              <a:t>4</a:t>
            </a:fld>
            <a:endParaRPr lang="fr-FR" dirty="0"/>
          </a:p>
        </p:txBody>
      </p:sp>
    </p:spTree>
    <p:extLst>
      <p:ext uri="{BB962C8B-B14F-4D97-AF65-F5344CB8AC3E}">
        <p14:creationId xmlns:p14="http://schemas.microsoft.com/office/powerpoint/2010/main" val="15214629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182BA1-1826-6E39-C988-765A3C54B7F2}"/>
              </a:ext>
            </a:extLst>
          </p:cNvPr>
          <p:cNvSpPr>
            <a:spLocks noGrp="1"/>
          </p:cNvSpPr>
          <p:nvPr>
            <p:ph type="title"/>
          </p:nvPr>
        </p:nvSpPr>
        <p:spPr/>
        <p:txBody>
          <a:bodyPr/>
          <a:lstStyle/>
          <a:p>
            <a:r>
              <a:rPr lang="fr-FR" dirty="0">
                <a:solidFill>
                  <a:srgbClr val="2F3788"/>
                </a:solidFill>
              </a:rPr>
              <a:t>Justification du choix du site</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C215DAAC-3C5D-E8BE-BCD9-A84915B9C64D}"/>
              </a:ext>
            </a:extLst>
          </p:cNvPr>
          <p:cNvSpPr>
            <a:spLocks noGrp="1"/>
          </p:cNvSpPr>
          <p:nvPr>
            <p:ph idx="1"/>
          </p:nvPr>
        </p:nvSpPr>
        <p:spPr>
          <a:xfrm>
            <a:off x="838200" y="1690688"/>
            <a:ext cx="5257800" cy="4351338"/>
          </a:xfrm>
        </p:spPr>
        <p:txBody>
          <a:bodyPr>
            <a:normAutofit fontScale="70000" lnSpcReduction="20000"/>
          </a:bodyPr>
          <a:lstStyle/>
          <a:p>
            <a:pPr marL="514350" indent="-514350" algn="just">
              <a:buAutoNum type="arabicParenR"/>
            </a:pPr>
            <a:r>
              <a:rPr lang="fr-FR" sz="2600" dirty="0">
                <a:solidFill>
                  <a:srgbClr val="2F3788"/>
                </a:solidFill>
              </a:rPr>
              <a:t>Les communes d’implantation se situent toutes en zone favorable à l’éolien d’après le SRE Champagne-Ardenne 2012.</a:t>
            </a:r>
          </a:p>
          <a:p>
            <a:pPr marL="514350" indent="-514350" algn="just">
              <a:buAutoNum type="arabicParenR"/>
            </a:pPr>
            <a:r>
              <a:rPr lang="fr-FR" sz="2600" dirty="0">
                <a:solidFill>
                  <a:srgbClr val="2F3788"/>
                </a:solidFill>
              </a:rPr>
              <a:t>Le champ éolien est déjà dense, le projet vient renforcer ce pôle en s’installant entre deux lignes d’éoliennes.</a:t>
            </a:r>
          </a:p>
          <a:p>
            <a:pPr marL="514350" indent="-514350" algn="just">
              <a:buAutoNum type="arabicParenR"/>
            </a:pPr>
            <a:r>
              <a:rPr lang="fr-FR" sz="2600" dirty="0">
                <a:solidFill>
                  <a:srgbClr val="2F3788"/>
                </a:solidFill>
              </a:rPr>
              <a:t>Le gisement de vent est favorable à un projet éolien (6,5 à 7,5 m/s, soit 23 à 27 km/h).</a:t>
            </a:r>
          </a:p>
          <a:p>
            <a:pPr marL="514350" indent="-514350" algn="just">
              <a:buAutoNum type="arabicParenR"/>
            </a:pPr>
            <a:r>
              <a:rPr lang="fr-FR" sz="2600" dirty="0">
                <a:solidFill>
                  <a:srgbClr val="2F3788"/>
                </a:solidFill>
              </a:rPr>
              <a:t>Les élus locaux des communes d’implantation (Dampierre-sur-Moivre et la Chaussée-sur-Marne) sont favorables à ce projet éolien.</a:t>
            </a:r>
          </a:p>
          <a:p>
            <a:pPr marL="514350" indent="-514350" algn="just">
              <a:buAutoNum type="arabicParenR"/>
            </a:pPr>
            <a:r>
              <a:rPr lang="fr-FR" sz="2600" dirty="0">
                <a:solidFill>
                  <a:srgbClr val="2F3788"/>
                </a:solidFill>
              </a:rPr>
              <a:t>La zone d'étude est située à plus de 1500 m des premières habitations.</a:t>
            </a:r>
          </a:p>
          <a:p>
            <a:pPr marL="514350" indent="-514350" algn="just">
              <a:buAutoNum type="arabicParenR"/>
            </a:pPr>
            <a:r>
              <a:rPr lang="fr-FR" sz="2600" dirty="0">
                <a:solidFill>
                  <a:srgbClr val="2F3788"/>
                </a:solidFill>
              </a:rPr>
              <a:t>La zone d’étude est hors sites naturels protégés( ZNIEFF, Natura 2000…etc.).</a:t>
            </a:r>
          </a:p>
          <a:p>
            <a:pPr marL="514350" indent="-514350" algn="just">
              <a:buAutoNum type="arabicParenR"/>
            </a:pPr>
            <a:r>
              <a:rPr lang="fr-FR" sz="2600" dirty="0">
                <a:solidFill>
                  <a:srgbClr val="2F3788"/>
                </a:solidFill>
              </a:rPr>
              <a:t>Les servitudes aéronautiques militaires et civiles sont respectées.</a:t>
            </a:r>
            <a:endParaRPr lang="fr-FR" dirty="0"/>
          </a:p>
          <a:p>
            <a:pPr marL="514350" indent="-514350" algn="just">
              <a:buAutoNum type="arabicParenR"/>
            </a:pPr>
            <a:endParaRPr lang="fr-FR" dirty="0"/>
          </a:p>
          <a:p>
            <a:pPr marL="514350" indent="-514350">
              <a:buAutoNum type="arabicParenR"/>
            </a:pPr>
            <a:endParaRPr lang="fr-FR" dirty="0"/>
          </a:p>
        </p:txBody>
      </p:sp>
      <p:pic>
        <p:nvPicPr>
          <p:cNvPr id="5" name="Image 4">
            <a:extLst>
              <a:ext uri="{FF2B5EF4-FFF2-40B4-BE49-F238E27FC236}">
                <a16:creationId xmlns:a16="http://schemas.microsoft.com/office/drawing/2014/main" id="{9899BBF0-E825-F7A6-0B4A-2F9DCB30293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452871" y="1900697"/>
            <a:ext cx="4819204" cy="2891520"/>
          </a:xfrm>
          <a:prstGeom prst="rect">
            <a:avLst/>
          </a:prstGeom>
        </p:spPr>
      </p:pic>
      <p:sp>
        <p:nvSpPr>
          <p:cNvPr id="6" name="ZoneTexte 5">
            <a:extLst>
              <a:ext uri="{FF2B5EF4-FFF2-40B4-BE49-F238E27FC236}">
                <a16:creationId xmlns:a16="http://schemas.microsoft.com/office/drawing/2014/main" id="{99A66E4A-ED60-D1D3-AC19-05AE6AABCC7A}"/>
              </a:ext>
            </a:extLst>
          </p:cNvPr>
          <p:cNvSpPr txBox="1"/>
          <p:nvPr/>
        </p:nvSpPr>
        <p:spPr>
          <a:xfrm>
            <a:off x="6452870" y="4792217"/>
            <a:ext cx="4819204" cy="276999"/>
          </a:xfrm>
          <a:prstGeom prst="rect">
            <a:avLst/>
          </a:prstGeom>
          <a:noFill/>
        </p:spPr>
        <p:txBody>
          <a:bodyPr wrap="none" rtlCol="0">
            <a:spAutoFit/>
          </a:bodyPr>
          <a:lstStyle/>
          <a:p>
            <a:pPr algn="ctr"/>
            <a:r>
              <a:rPr lang="fr-FR" sz="1200" dirty="0"/>
              <a:t>Extrait du SRE Champagne-Ardenne 2012 : Zones favorables à l’éolien.</a:t>
            </a:r>
          </a:p>
        </p:txBody>
      </p:sp>
      <p:pic>
        <p:nvPicPr>
          <p:cNvPr id="4" name="Image 3" descr="Une image contenant logo, texte, Police, Graphique&#10;&#10;Description générée automatiquement">
            <a:extLst>
              <a:ext uri="{FF2B5EF4-FFF2-40B4-BE49-F238E27FC236}">
                <a16:creationId xmlns:a16="http://schemas.microsoft.com/office/drawing/2014/main" id="{35BF3AD3-8991-CE62-F4E7-9152C8C82F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7" name="Espace réservé du numéro de diapositive 6">
            <a:extLst>
              <a:ext uri="{FF2B5EF4-FFF2-40B4-BE49-F238E27FC236}">
                <a16:creationId xmlns:a16="http://schemas.microsoft.com/office/drawing/2014/main" id="{96408F5E-F3BA-A408-1191-C9E1A62AFA44}"/>
              </a:ext>
            </a:extLst>
          </p:cNvPr>
          <p:cNvSpPr>
            <a:spLocks noGrp="1"/>
          </p:cNvSpPr>
          <p:nvPr>
            <p:ph type="sldNum" sz="quarter" idx="12"/>
          </p:nvPr>
        </p:nvSpPr>
        <p:spPr/>
        <p:txBody>
          <a:bodyPr/>
          <a:lstStyle/>
          <a:p>
            <a:pPr algn="ctr"/>
            <a:fld id="{5BC560CE-0B72-4710-ABC5-CF3B1A64037D}" type="slidenum">
              <a:rPr lang="fr-FR" smtClean="0"/>
              <a:pPr algn="ctr"/>
              <a:t>5</a:t>
            </a:fld>
            <a:endParaRPr lang="fr-FR" dirty="0"/>
          </a:p>
        </p:txBody>
      </p:sp>
    </p:spTree>
    <p:extLst>
      <p:ext uri="{BB962C8B-B14F-4D97-AF65-F5344CB8AC3E}">
        <p14:creationId xmlns:p14="http://schemas.microsoft.com/office/powerpoint/2010/main" val="3064991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0737B6-C067-DEF5-3BAD-D146439A5666}"/>
              </a:ext>
            </a:extLst>
          </p:cNvPr>
          <p:cNvSpPr>
            <a:spLocks noGrp="1"/>
          </p:cNvSpPr>
          <p:nvPr>
            <p:ph type="title"/>
          </p:nvPr>
        </p:nvSpPr>
        <p:spPr/>
        <p:txBody>
          <a:bodyPr/>
          <a:lstStyle/>
          <a:p>
            <a:r>
              <a:rPr lang="fr-FR" dirty="0">
                <a:solidFill>
                  <a:srgbClr val="2F3788"/>
                </a:solidFill>
              </a:rPr>
              <a:t>Zonage des documents d’urbanisme</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52B2785A-D4B9-524C-8029-CA095F49614A}"/>
              </a:ext>
            </a:extLst>
          </p:cNvPr>
          <p:cNvSpPr>
            <a:spLocks noGrp="1"/>
          </p:cNvSpPr>
          <p:nvPr>
            <p:ph idx="1"/>
          </p:nvPr>
        </p:nvSpPr>
        <p:spPr>
          <a:xfrm>
            <a:off x="536036" y="1825624"/>
            <a:ext cx="4928118" cy="3451225"/>
          </a:xfrm>
        </p:spPr>
        <p:txBody>
          <a:bodyPr>
            <a:normAutofit fontScale="32500" lnSpcReduction="20000"/>
          </a:bodyPr>
          <a:lstStyle/>
          <a:p>
            <a:pPr marL="0" indent="0">
              <a:buNone/>
            </a:pPr>
            <a:r>
              <a:rPr lang="fr-FR" sz="4300" dirty="0">
                <a:solidFill>
                  <a:srgbClr val="2F3788"/>
                </a:solidFill>
              </a:rPr>
              <a:t>La commune de Dampierre-sur-Moivre est soumise au RNU qui préconise  </a:t>
            </a:r>
            <a:r>
              <a:rPr lang="fr-FR" sz="4300" i="1" dirty="0">
                <a:solidFill>
                  <a:srgbClr val="2F3788"/>
                </a:solidFill>
              </a:rPr>
              <a:t>qu’en dehors des parties urbanisées de la commune, peuvent être autorisées « les constructions et installations nécessaires à l’exploitation agricole, à des équipements collectifs dès lors qu’elles ne sont pas incompatibles avec l’exercice d’une activité agricole, pastorale ou forestière sur le terrain sur lequel elles sont implantées » (2° de l’article L. 111-4 du code de </a:t>
            </a:r>
            <a:r>
              <a:rPr lang="fr-FR" sz="4300" dirty="0">
                <a:solidFill>
                  <a:srgbClr val="2F3788"/>
                </a:solidFill>
              </a:rPr>
              <a:t>l’urbanisme). </a:t>
            </a:r>
            <a:r>
              <a:rPr lang="fr-FR" sz="4300" i="1" dirty="0">
                <a:solidFill>
                  <a:srgbClr val="2F3788"/>
                </a:solidFill>
              </a:rPr>
              <a:t>De ce fait, ce sont donc les mêmes principes qu’en zone naturelle et forestière et zone agricole qui s’appliquent. Les éoliennes peuvent donc être autorisées sur ce fondement.</a:t>
            </a:r>
          </a:p>
          <a:p>
            <a:pPr marL="0" indent="0">
              <a:buNone/>
            </a:pPr>
            <a:endParaRPr lang="fr-FR" sz="3700" i="1" dirty="0">
              <a:solidFill>
                <a:schemeClr val="accent6"/>
              </a:solidFill>
            </a:endParaRPr>
          </a:p>
          <a:p>
            <a:pPr marL="0" indent="0">
              <a:buNone/>
            </a:pPr>
            <a:r>
              <a:rPr lang="fr-FR" sz="4300" dirty="0">
                <a:solidFill>
                  <a:srgbClr val="2F3788"/>
                </a:solidFill>
              </a:rPr>
              <a:t>La commune de La Chaussée-sur-Marne dispose d’un PLU. Il y est  spécifié les éléments suivants :  « tout type de construction ou installation à condition d’être nécessaire à la recherche et à l’exploitation des ressources énergétiques, notamment les aérogénérateurs » sont autorisés dans les zones agricoles (</a:t>
            </a:r>
            <a:r>
              <a:rPr lang="fr-FR" sz="4300" i="1" dirty="0">
                <a:solidFill>
                  <a:srgbClr val="2F3788"/>
                </a:solidFill>
              </a:rPr>
              <a:t> dispositions applicables dans les zones agricoles : article A 2</a:t>
            </a:r>
            <a:r>
              <a:rPr lang="fr-FR" sz="4300" dirty="0">
                <a:solidFill>
                  <a:srgbClr val="2F3788"/>
                </a:solidFill>
              </a:rPr>
              <a:t>).</a:t>
            </a:r>
          </a:p>
          <a:p>
            <a:endParaRPr lang="fr-FR" dirty="0">
              <a:highlight>
                <a:srgbClr val="00FFFF"/>
              </a:highlight>
            </a:endParaRPr>
          </a:p>
        </p:txBody>
      </p:sp>
      <p:grpSp>
        <p:nvGrpSpPr>
          <p:cNvPr id="16" name="Groupe 15">
            <a:extLst>
              <a:ext uri="{FF2B5EF4-FFF2-40B4-BE49-F238E27FC236}">
                <a16:creationId xmlns:a16="http://schemas.microsoft.com/office/drawing/2014/main" id="{453C3F10-10F5-33B8-C070-E438188EF26A}"/>
              </a:ext>
            </a:extLst>
          </p:cNvPr>
          <p:cNvGrpSpPr/>
          <p:nvPr/>
        </p:nvGrpSpPr>
        <p:grpSpPr>
          <a:xfrm>
            <a:off x="5672794" y="1690688"/>
            <a:ext cx="5681006" cy="4859338"/>
            <a:chOff x="5672794" y="1690688"/>
            <a:chExt cx="5681006" cy="4859338"/>
          </a:xfrm>
        </p:grpSpPr>
        <p:grpSp>
          <p:nvGrpSpPr>
            <p:cNvPr id="12" name="Groupe 11">
              <a:extLst>
                <a:ext uri="{FF2B5EF4-FFF2-40B4-BE49-F238E27FC236}">
                  <a16:creationId xmlns:a16="http://schemas.microsoft.com/office/drawing/2014/main" id="{54FB390C-3A79-AA85-5600-9A92B5FD4AA2}"/>
                </a:ext>
              </a:extLst>
            </p:cNvPr>
            <p:cNvGrpSpPr/>
            <p:nvPr/>
          </p:nvGrpSpPr>
          <p:grpSpPr>
            <a:xfrm>
              <a:off x="5672794" y="1690688"/>
              <a:ext cx="5681006" cy="4859338"/>
              <a:chOff x="6096000" y="1121568"/>
              <a:chExt cx="5681006" cy="4859338"/>
            </a:xfrm>
          </p:grpSpPr>
          <p:pic>
            <p:nvPicPr>
              <p:cNvPr id="8" name="Image 7" descr="Une image contenant carte, texte, atlas&#10;&#10;Description générée automatiquement">
                <a:extLst>
                  <a:ext uri="{FF2B5EF4-FFF2-40B4-BE49-F238E27FC236}">
                    <a16:creationId xmlns:a16="http://schemas.microsoft.com/office/drawing/2014/main" id="{23B34A09-5110-4629-6B5B-96C29DC4C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121568"/>
                <a:ext cx="5559964" cy="4859338"/>
              </a:xfrm>
              <a:prstGeom prst="rect">
                <a:avLst/>
              </a:prstGeom>
            </p:spPr>
          </p:pic>
          <p:sp>
            <p:nvSpPr>
              <p:cNvPr id="9" name="Rectangle 8">
                <a:extLst>
                  <a:ext uri="{FF2B5EF4-FFF2-40B4-BE49-F238E27FC236}">
                    <a16:creationId xmlns:a16="http://schemas.microsoft.com/office/drawing/2014/main" id="{75FAA2B3-5877-A645-4821-549EFEE9AA71}"/>
                  </a:ext>
                </a:extLst>
              </p:cNvPr>
              <p:cNvSpPr/>
              <p:nvPr/>
            </p:nvSpPr>
            <p:spPr>
              <a:xfrm rot="19424919">
                <a:off x="7903775" y="3901403"/>
                <a:ext cx="877412" cy="123825"/>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DAF8B50-B8B6-D235-D209-EC9612D77B4C}"/>
                  </a:ext>
                </a:extLst>
              </p:cNvPr>
              <p:cNvSpPr/>
              <p:nvPr/>
            </p:nvSpPr>
            <p:spPr>
              <a:xfrm>
                <a:off x="10332650" y="3000376"/>
                <a:ext cx="144000" cy="144000"/>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CE0EF2C2-FFAB-3F59-6AAC-E7AE0230172B}"/>
                  </a:ext>
                </a:extLst>
              </p:cNvPr>
              <p:cNvSpPr txBox="1"/>
              <p:nvPr/>
            </p:nvSpPr>
            <p:spPr>
              <a:xfrm>
                <a:off x="10476650" y="2953877"/>
                <a:ext cx="1300356" cy="246221"/>
              </a:xfrm>
              <a:prstGeom prst="rect">
                <a:avLst/>
              </a:prstGeom>
              <a:noFill/>
            </p:spPr>
            <p:txBody>
              <a:bodyPr wrap="none" rtlCol="0">
                <a:spAutoFit/>
              </a:bodyPr>
              <a:lstStyle/>
              <a:p>
                <a:r>
                  <a:rPr lang="fr-FR" sz="1000" dirty="0"/>
                  <a:t>Zone d’implantation</a:t>
                </a:r>
              </a:p>
            </p:txBody>
          </p:sp>
        </p:grpSp>
        <p:sp>
          <p:nvSpPr>
            <p:cNvPr id="13" name="ZoneTexte 12">
              <a:extLst>
                <a:ext uri="{FF2B5EF4-FFF2-40B4-BE49-F238E27FC236}">
                  <a16:creationId xmlns:a16="http://schemas.microsoft.com/office/drawing/2014/main" id="{9F21689F-BAD3-C0E1-300A-3EF8D3973C13}"/>
                </a:ext>
              </a:extLst>
            </p:cNvPr>
            <p:cNvSpPr txBox="1"/>
            <p:nvPr/>
          </p:nvSpPr>
          <p:spPr>
            <a:xfrm>
              <a:off x="7310436" y="2993484"/>
              <a:ext cx="1078707" cy="400110"/>
            </a:xfrm>
            <a:prstGeom prst="rect">
              <a:avLst/>
            </a:prstGeom>
            <a:solidFill>
              <a:schemeClr val="bg1"/>
            </a:solidFill>
            <a:ln>
              <a:solidFill>
                <a:srgbClr val="FF0000"/>
              </a:solidFill>
            </a:ln>
          </p:spPr>
          <p:txBody>
            <a:bodyPr wrap="square" rtlCol="0">
              <a:spAutoFit/>
            </a:bodyPr>
            <a:lstStyle/>
            <a:p>
              <a:pPr algn="ctr"/>
              <a:r>
                <a:rPr lang="fr-FR" sz="1000" b="1" dirty="0">
                  <a:solidFill>
                    <a:srgbClr val="FF0000"/>
                  </a:solidFill>
                </a:rPr>
                <a:t>Dampierre-sur-Moivre</a:t>
              </a:r>
            </a:p>
          </p:txBody>
        </p:sp>
        <p:sp>
          <p:nvSpPr>
            <p:cNvPr id="15" name="ZoneTexte 14">
              <a:extLst>
                <a:ext uri="{FF2B5EF4-FFF2-40B4-BE49-F238E27FC236}">
                  <a16:creationId xmlns:a16="http://schemas.microsoft.com/office/drawing/2014/main" id="{6134CB8A-CB47-30F8-B351-276E358722A8}"/>
                </a:ext>
              </a:extLst>
            </p:cNvPr>
            <p:cNvSpPr txBox="1"/>
            <p:nvPr/>
          </p:nvSpPr>
          <p:spPr>
            <a:xfrm>
              <a:off x="6840568" y="5410765"/>
              <a:ext cx="1078707" cy="400110"/>
            </a:xfrm>
            <a:prstGeom prst="rect">
              <a:avLst/>
            </a:prstGeom>
            <a:solidFill>
              <a:schemeClr val="bg1"/>
            </a:solidFill>
            <a:ln>
              <a:solidFill>
                <a:srgbClr val="FF0000"/>
              </a:solidFill>
            </a:ln>
          </p:spPr>
          <p:txBody>
            <a:bodyPr wrap="square" rtlCol="0">
              <a:spAutoFit/>
            </a:bodyPr>
            <a:lstStyle/>
            <a:p>
              <a:pPr algn="ctr"/>
              <a:r>
                <a:rPr lang="fr-FR" sz="1000" b="1" dirty="0">
                  <a:solidFill>
                    <a:srgbClr val="FF0000"/>
                  </a:solidFill>
                </a:rPr>
                <a:t>La Chaussée-sur-Marne</a:t>
              </a:r>
            </a:p>
          </p:txBody>
        </p:sp>
      </p:grpSp>
      <p:pic>
        <p:nvPicPr>
          <p:cNvPr id="4" name="Image 3" descr="Une image contenant logo, texte, Police, Graphique&#10;&#10;Description générée automatiquement">
            <a:extLst>
              <a:ext uri="{FF2B5EF4-FFF2-40B4-BE49-F238E27FC236}">
                <a16:creationId xmlns:a16="http://schemas.microsoft.com/office/drawing/2014/main" id="{429CA60C-138B-B583-F294-7B16B43C29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6B4A49B5-6743-56A3-BF29-45FB32C09AC3}"/>
              </a:ext>
            </a:extLst>
          </p:cNvPr>
          <p:cNvSpPr>
            <a:spLocks noGrp="1"/>
          </p:cNvSpPr>
          <p:nvPr>
            <p:ph type="sldNum" sz="quarter" idx="12"/>
          </p:nvPr>
        </p:nvSpPr>
        <p:spPr/>
        <p:txBody>
          <a:bodyPr/>
          <a:lstStyle/>
          <a:p>
            <a:pPr algn="ctr"/>
            <a:fld id="{5BC560CE-0B72-4710-ABC5-CF3B1A64037D}" type="slidenum">
              <a:rPr lang="fr-FR" smtClean="0"/>
              <a:pPr algn="ctr"/>
              <a:t>6</a:t>
            </a:fld>
            <a:endParaRPr lang="fr-FR" dirty="0"/>
          </a:p>
        </p:txBody>
      </p:sp>
    </p:spTree>
    <p:extLst>
      <p:ext uri="{BB962C8B-B14F-4D97-AF65-F5344CB8AC3E}">
        <p14:creationId xmlns:p14="http://schemas.microsoft.com/office/powerpoint/2010/main" val="2321343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4A54F3E-AC2F-3943-6912-4C564C41FFBB}"/>
              </a:ext>
            </a:extLst>
          </p:cNvPr>
          <p:cNvSpPr>
            <a:spLocks noGrp="1"/>
          </p:cNvSpPr>
          <p:nvPr>
            <p:ph type="title"/>
          </p:nvPr>
        </p:nvSpPr>
        <p:spPr/>
        <p:txBody>
          <a:bodyPr/>
          <a:lstStyle/>
          <a:p>
            <a:r>
              <a:rPr lang="fr-FR" dirty="0">
                <a:solidFill>
                  <a:srgbClr val="2F3788"/>
                </a:solidFill>
              </a:rPr>
              <a:t>Localisations envisagées</a:t>
            </a:r>
            <a:br>
              <a:rPr lang="fr-FR" dirty="0">
                <a:solidFill>
                  <a:srgbClr val="2F3788"/>
                </a:solidFill>
              </a:rPr>
            </a:br>
            <a:endParaRPr lang="fr-FR" dirty="0">
              <a:solidFill>
                <a:srgbClr val="2F3788"/>
              </a:solidFill>
            </a:endParaRPr>
          </a:p>
        </p:txBody>
      </p:sp>
      <p:sp>
        <p:nvSpPr>
          <p:cNvPr id="3" name="Espace réservé du contenu 2">
            <a:extLst>
              <a:ext uri="{FF2B5EF4-FFF2-40B4-BE49-F238E27FC236}">
                <a16:creationId xmlns:a16="http://schemas.microsoft.com/office/drawing/2014/main" id="{6A4515BB-6E82-EB87-FEEB-6828B33E1E14}"/>
              </a:ext>
            </a:extLst>
          </p:cNvPr>
          <p:cNvSpPr>
            <a:spLocks noGrp="1"/>
          </p:cNvSpPr>
          <p:nvPr>
            <p:ph idx="1"/>
          </p:nvPr>
        </p:nvSpPr>
        <p:spPr/>
        <p:txBody>
          <a:bodyPr>
            <a:normAutofit/>
          </a:bodyPr>
          <a:lstStyle/>
          <a:p>
            <a:pPr marL="0" indent="0" algn="just">
              <a:buNone/>
            </a:pPr>
            <a:r>
              <a:rPr lang="fr-FR" sz="2400" dirty="0">
                <a:solidFill>
                  <a:srgbClr val="2F3788"/>
                </a:solidFill>
              </a:rPr>
              <a:t>Les diapositives suivantes présentent les variantes dans l’ordre chronologique ainsi que les raisons ayant amené Calycé de l’Ormaie à réaliser ces déplacements d’éoliennes.</a:t>
            </a:r>
          </a:p>
          <a:p>
            <a:pPr marL="0" indent="0" algn="just">
              <a:buNone/>
            </a:pPr>
            <a:endParaRPr lang="fr-FR" sz="2400" dirty="0">
              <a:solidFill>
                <a:srgbClr val="2F3788"/>
              </a:solidFill>
            </a:endParaRPr>
          </a:p>
          <a:p>
            <a:pPr marL="0" indent="0" algn="just">
              <a:buNone/>
            </a:pPr>
            <a:r>
              <a:rPr lang="fr-FR" sz="2400" dirty="0">
                <a:solidFill>
                  <a:srgbClr val="2F3788"/>
                </a:solidFill>
              </a:rPr>
              <a:t>4 variantes ont été étudiées, la dernières (3b) est la variante qui a été validée et qui sera déposée pour instruction du dossier.</a:t>
            </a:r>
          </a:p>
        </p:txBody>
      </p:sp>
      <p:pic>
        <p:nvPicPr>
          <p:cNvPr id="4" name="Image 3" descr="Une image contenant logo, texte, Police, Graphique&#10;&#10;Description générée automatiquement">
            <a:extLst>
              <a:ext uri="{FF2B5EF4-FFF2-40B4-BE49-F238E27FC236}">
                <a16:creationId xmlns:a16="http://schemas.microsoft.com/office/drawing/2014/main" id="{C3020FC8-96DB-9245-7D4F-0869286E2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5633" y="5404805"/>
            <a:ext cx="1996367" cy="1453195"/>
          </a:xfrm>
          <a:prstGeom prst="rect">
            <a:avLst/>
          </a:prstGeom>
        </p:spPr>
      </p:pic>
      <p:sp>
        <p:nvSpPr>
          <p:cNvPr id="5" name="Espace réservé du numéro de diapositive 4">
            <a:extLst>
              <a:ext uri="{FF2B5EF4-FFF2-40B4-BE49-F238E27FC236}">
                <a16:creationId xmlns:a16="http://schemas.microsoft.com/office/drawing/2014/main" id="{ABC0155D-F88A-3E40-1A3C-D08C177F0FC1}"/>
              </a:ext>
            </a:extLst>
          </p:cNvPr>
          <p:cNvSpPr>
            <a:spLocks noGrp="1"/>
          </p:cNvSpPr>
          <p:nvPr>
            <p:ph type="sldNum" sz="quarter" idx="12"/>
          </p:nvPr>
        </p:nvSpPr>
        <p:spPr/>
        <p:txBody>
          <a:bodyPr/>
          <a:lstStyle/>
          <a:p>
            <a:pPr algn="ctr"/>
            <a:fld id="{5BC560CE-0B72-4710-ABC5-CF3B1A64037D}" type="slidenum">
              <a:rPr lang="fr-FR" smtClean="0"/>
              <a:pPr algn="ctr"/>
              <a:t>7</a:t>
            </a:fld>
            <a:endParaRPr lang="fr-FR" dirty="0"/>
          </a:p>
        </p:txBody>
      </p:sp>
    </p:spTree>
    <p:extLst>
      <p:ext uri="{BB962C8B-B14F-4D97-AF65-F5344CB8AC3E}">
        <p14:creationId xmlns:p14="http://schemas.microsoft.com/office/powerpoint/2010/main" val="172006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014A32D-48F5-E451-9F24-32D4F46C18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6315" y="0"/>
            <a:ext cx="9699369" cy="6858000"/>
          </a:xfrm>
        </p:spPr>
      </p:pic>
      <p:sp>
        <p:nvSpPr>
          <p:cNvPr id="3" name="ZoneTexte 2">
            <a:extLst>
              <a:ext uri="{FF2B5EF4-FFF2-40B4-BE49-F238E27FC236}">
                <a16:creationId xmlns:a16="http://schemas.microsoft.com/office/drawing/2014/main" id="{5B09D977-C1E7-16E9-AF2D-96D5F8CB2B03}"/>
              </a:ext>
            </a:extLst>
          </p:cNvPr>
          <p:cNvSpPr txBox="1"/>
          <p:nvPr/>
        </p:nvSpPr>
        <p:spPr>
          <a:xfrm>
            <a:off x="1352550" y="633710"/>
            <a:ext cx="6096000" cy="923330"/>
          </a:xfrm>
          <a:prstGeom prst="rect">
            <a:avLst/>
          </a:prstGeom>
          <a:solidFill>
            <a:schemeClr val="bg1"/>
          </a:solidFill>
          <a:ln>
            <a:solidFill>
              <a:srgbClr val="2F3788"/>
            </a:solidFill>
          </a:ln>
        </p:spPr>
        <p:txBody>
          <a:bodyPr wrap="square">
            <a:spAutoFit/>
          </a:bodyPr>
          <a:lstStyle/>
          <a:p>
            <a:pPr marL="0" indent="0" algn="just">
              <a:buNone/>
            </a:pPr>
            <a:r>
              <a:rPr lang="fr-FR" sz="1800" dirty="0">
                <a:solidFill>
                  <a:srgbClr val="2F3788"/>
                </a:solidFill>
              </a:rPr>
              <a:t>Initialement, le projet éolien de l’Ormaie était constitué de 5 éoliennes de 180 mètres bout de pale sur une ligne s’étendant du sud-ouest jusqu’au nord-est.</a:t>
            </a:r>
          </a:p>
        </p:txBody>
      </p:sp>
      <p:sp>
        <p:nvSpPr>
          <p:cNvPr id="4" name="Espace réservé du numéro de diapositive 3">
            <a:extLst>
              <a:ext uri="{FF2B5EF4-FFF2-40B4-BE49-F238E27FC236}">
                <a16:creationId xmlns:a16="http://schemas.microsoft.com/office/drawing/2014/main" id="{685ED901-639A-F4A6-C9C6-EA8828AC0DA1}"/>
              </a:ext>
            </a:extLst>
          </p:cNvPr>
          <p:cNvSpPr>
            <a:spLocks noGrp="1"/>
          </p:cNvSpPr>
          <p:nvPr>
            <p:ph type="sldNum" sz="quarter" idx="12"/>
          </p:nvPr>
        </p:nvSpPr>
        <p:spPr/>
        <p:txBody>
          <a:bodyPr/>
          <a:lstStyle/>
          <a:p>
            <a:fld id="{5BC560CE-0B72-4710-ABC5-CF3B1A64037D}" type="slidenum">
              <a:rPr lang="fr-FR" smtClean="0"/>
              <a:t>8</a:t>
            </a:fld>
            <a:endParaRPr lang="fr-FR"/>
          </a:p>
        </p:txBody>
      </p:sp>
    </p:spTree>
    <p:extLst>
      <p:ext uri="{BB962C8B-B14F-4D97-AF65-F5344CB8AC3E}">
        <p14:creationId xmlns:p14="http://schemas.microsoft.com/office/powerpoint/2010/main" val="2629429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2014A32D-48F5-E451-9F24-32D4F46C18F3}"/>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246315" y="0"/>
            <a:ext cx="9699369" cy="6858000"/>
          </a:xfrm>
        </p:spPr>
      </p:pic>
      <p:sp>
        <p:nvSpPr>
          <p:cNvPr id="3" name="ZoneTexte 2">
            <a:extLst>
              <a:ext uri="{FF2B5EF4-FFF2-40B4-BE49-F238E27FC236}">
                <a16:creationId xmlns:a16="http://schemas.microsoft.com/office/drawing/2014/main" id="{3BD5427E-4D9E-D0F3-1219-86124C5ACCF3}"/>
              </a:ext>
            </a:extLst>
          </p:cNvPr>
          <p:cNvSpPr txBox="1"/>
          <p:nvPr/>
        </p:nvSpPr>
        <p:spPr>
          <a:xfrm>
            <a:off x="1352550" y="637312"/>
            <a:ext cx="6096000" cy="1754326"/>
          </a:xfrm>
          <a:prstGeom prst="rect">
            <a:avLst/>
          </a:prstGeom>
          <a:solidFill>
            <a:schemeClr val="bg1"/>
          </a:solidFill>
          <a:ln>
            <a:solidFill>
              <a:srgbClr val="2F3788"/>
            </a:solidFill>
          </a:ln>
        </p:spPr>
        <p:txBody>
          <a:bodyPr wrap="square">
            <a:spAutoFit/>
          </a:bodyPr>
          <a:lstStyle/>
          <a:p>
            <a:pPr marL="0" indent="0">
              <a:buNone/>
            </a:pPr>
            <a:r>
              <a:rPr lang="fr-FR" sz="1800" dirty="0">
                <a:solidFill>
                  <a:srgbClr val="2F3788"/>
                </a:solidFill>
              </a:rPr>
              <a:t>La présence d’une canalisation de la TRAPIL (oléoduc) entre les éoliennes E4 et E5 ainsi que les sensibilités environnementales fortes, notamment en période nuptiale, autour de ces mêmes éoliennes, nous ont amené à supprimer ces machines du projet.</a:t>
            </a:r>
          </a:p>
          <a:p>
            <a:pPr marL="0" indent="0">
              <a:buNone/>
            </a:pPr>
            <a:r>
              <a:rPr lang="fr-FR" sz="1800" dirty="0">
                <a:solidFill>
                  <a:srgbClr val="2F3788"/>
                </a:solidFill>
              </a:rPr>
              <a:t>Passant ainsi le projet de 5 à 3 éoliennes.</a:t>
            </a:r>
          </a:p>
        </p:txBody>
      </p:sp>
      <p:sp>
        <p:nvSpPr>
          <p:cNvPr id="2" name="Espace réservé du numéro de diapositive 1">
            <a:extLst>
              <a:ext uri="{FF2B5EF4-FFF2-40B4-BE49-F238E27FC236}">
                <a16:creationId xmlns:a16="http://schemas.microsoft.com/office/drawing/2014/main" id="{9B2948FA-2D14-96FB-C0BE-322AB00B52B2}"/>
              </a:ext>
            </a:extLst>
          </p:cNvPr>
          <p:cNvSpPr>
            <a:spLocks noGrp="1"/>
          </p:cNvSpPr>
          <p:nvPr>
            <p:ph type="sldNum" sz="quarter" idx="12"/>
          </p:nvPr>
        </p:nvSpPr>
        <p:spPr/>
        <p:txBody>
          <a:bodyPr/>
          <a:lstStyle/>
          <a:p>
            <a:fld id="{5BC560CE-0B72-4710-ABC5-CF3B1A64037D}" type="slidenum">
              <a:rPr lang="fr-FR" smtClean="0"/>
              <a:t>9</a:t>
            </a:fld>
            <a:endParaRPr lang="fr-FR"/>
          </a:p>
        </p:txBody>
      </p:sp>
    </p:spTree>
    <p:extLst>
      <p:ext uri="{BB962C8B-B14F-4D97-AF65-F5344CB8AC3E}">
        <p14:creationId xmlns:p14="http://schemas.microsoft.com/office/powerpoint/2010/main" val="3066648494"/>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143</TotalTime>
  <Words>1232</Words>
  <Application>Microsoft Office PowerPoint</Application>
  <PresentationFormat>Grand écran</PresentationFormat>
  <Paragraphs>141</Paragraphs>
  <Slides>24</Slides>
  <Notes>4</Notes>
  <HiddenSlides>0</HiddenSlides>
  <MMClips>0</MMClips>
  <ScaleCrop>false</ScaleCrop>
  <HeadingPairs>
    <vt:vector size="6" baseType="variant">
      <vt:variant>
        <vt:lpstr>Polices utilisées</vt:lpstr>
      </vt:variant>
      <vt:variant>
        <vt:i4>10</vt:i4>
      </vt:variant>
      <vt:variant>
        <vt:lpstr>Thème</vt:lpstr>
      </vt:variant>
      <vt:variant>
        <vt:i4>2</vt:i4>
      </vt:variant>
      <vt:variant>
        <vt:lpstr>Titres des diapositives</vt:lpstr>
      </vt:variant>
      <vt:variant>
        <vt:i4>24</vt:i4>
      </vt:variant>
    </vt:vector>
  </HeadingPairs>
  <TitlesOfParts>
    <vt:vector size="36" baseType="lpstr">
      <vt:lpstr>Aptos</vt:lpstr>
      <vt:lpstr>Aptos Display</vt:lpstr>
      <vt:lpstr>Arial</vt:lpstr>
      <vt:lpstr>Blinker</vt:lpstr>
      <vt:lpstr>Blinker </vt:lpstr>
      <vt:lpstr>Blinker  </vt:lpstr>
      <vt:lpstr>Blinker SemiBold</vt:lpstr>
      <vt:lpstr>Calibri</vt:lpstr>
      <vt:lpstr>Open Sans</vt:lpstr>
      <vt:lpstr>Univers LT Std</vt:lpstr>
      <vt:lpstr>Thème Office</vt:lpstr>
      <vt:lpstr>1_Thème Office</vt:lpstr>
      <vt:lpstr>Présentation du projet éolien de Calycé de l’Ormaie</vt:lpstr>
      <vt:lpstr>Sommaire </vt:lpstr>
      <vt:lpstr>Objectifs du projet </vt:lpstr>
      <vt:lpstr>Présentation PowerPoint</vt:lpstr>
      <vt:lpstr>Justification du choix du site </vt:lpstr>
      <vt:lpstr>Zonage des documents d’urbanisme </vt:lpstr>
      <vt:lpstr>Localisations envisagées </vt:lpstr>
      <vt:lpstr>Présentation PowerPoint</vt:lpstr>
      <vt:lpstr>Présentation PowerPoint</vt:lpstr>
      <vt:lpstr>Présentation PowerPoint</vt:lpstr>
      <vt:lpstr>Présentation PowerPoint</vt:lpstr>
      <vt:lpstr>Caractéristiques du projet et puissance projetée</vt:lpstr>
      <vt:lpstr>Présentation PowerPoint</vt:lpstr>
      <vt:lpstr>Présentation PowerPoint</vt:lpstr>
      <vt:lpstr>Impacts potentiels sur l’environnement </vt:lpstr>
      <vt:lpstr>Impacts potentiels sur l’aménagement du territoire</vt:lpstr>
      <vt:lpstr>Enjeux socio-économiques </vt:lpstr>
      <vt:lpstr>Enjeux socio-économiques </vt:lpstr>
      <vt:lpstr>Présentation PowerPoint</vt:lpstr>
      <vt:lpstr>Caractéristiques des équipements en vue de la desserte </vt:lpstr>
      <vt:lpstr>Présentation PowerPoint</vt:lpstr>
      <vt:lpstr>Options de raccordement </vt:lpstr>
      <vt:lpstr>Illustration du raccordement </vt:lpstr>
      <vt:lpstr>MERCI POUR VOTRE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Yanis GHIRI</dc:creator>
  <cp:lastModifiedBy>Emmanuel ADAM</cp:lastModifiedBy>
  <cp:revision>38</cp:revision>
  <dcterms:created xsi:type="dcterms:W3CDTF">2024-04-09T07:37:41Z</dcterms:created>
  <dcterms:modified xsi:type="dcterms:W3CDTF">2024-05-22T16:05:50Z</dcterms:modified>
</cp:coreProperties>
</file>